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handoutMasterIdLst>
    <p:handoutMasterId r:id="rId42"/>
  </p:handoutMasterIdLst>
  <p:sldIdLst>
    <p:sldId id="259" r:id="rId2"/>
    <p:sldId id="286" r:id="rId3"/>
    <p:sldId id="295" r:id="rId4"/>
    <p:sldId id="294" r:id="rId5"/>
    <p:sldId id="297" r:id="rId6"/>
    <p:sldId id="302" r:id="rId7"/>
    <p:sldId id="301" r:id="rId8"/>
    <p:sldId id="300" r:id="rId9"/>
    <p:sldId id="299" r:id="rId10"/>
    <p:sldId id="298" r:id="rId11"/>
    <p:sldId id="303" r:id="rId12"/>
    <p:sldId id="287" r:id="rId13"/>
    <p:sldId id="260" r:id="rId14"/>
    <p:sldId id="261" r:id="rId15"/>
    <p:sldId id="263" r:id="rId16"/>
    <p:sldId id="262" r:id="rId17"/>
    <p:sldId id="264" r:id="rId18"/>
    <p:sldId id="269" r:id="rId19"/>
    <p:sldId id="268" r:id="rId20"/>
    <p:sldId id="270" r:id="rId21"/>
    <p:sldId id="267" r:id="rId22"/>
    <p:sldId id="266" r:id="rId23"/>
    <p:sldId id="271" r:id="rId24"/>
    <p:sldId id="272" r:id="rId25"/>
    <p:sldId id="275" r:id="rId26"/>
    <p:sldId id="274" r:id="rId27"/>
    <p:sldId id="273" r:id="rId28"/>
    <p:sldId id="276" r:id="rId29"/>
    <p:sldId id="277" r:id="rId30"/>
    <p:sldId id="281" r:id="rId31"/>
    <p:sldId id="278" r:id="rId32"/>
    <p:sldId id="282" r:id="rId33"/>
    <p:sldId id="280" r:id="rId34"/>
    <p:sldId id="284" r:id="rId35"/>
    <p:sldId id="283" r:id="rId36"/>
    <p:sldId id="256" r:id="rId37"/>
    <p:sldId id="257" r:id="rId38"/>
    <p:sldId id="258" r:id="rId39"/>
    <p:sldId id="285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DBE9-EFE5-4A81-9A63-E721D6500674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E19B8-72F8-4A07-8FA1-1F0FD9517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888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330832-5724-4573-ACBC-7F869C92C906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20DA48-7CCE-4515-BD96-201A34CEA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rasinsk@kent.edu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rasinsk@kent.edu" TargetMode="Externa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Quick, Formative, and Valid Reading Assessment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i="1" dirty="0" smtClean="0"/>
              <a:t>How </a:t>
            </a:r>
            <a:r>
              <a:rPr lang="en-US" sz="3200" i="1" dirty="0"/>
              <a:t>to Identify Strengths and Concerns in Your Students'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Timothy Rasinski, Ph.D.</a:t>
            </a:r>
          </a:p>
          <a:p>
            <a:pPr marL="0" indent="0" algn="ctr">
              <a:buNone/>
            </a:pPr>
            <a:r>
              <a:rPr lang="en-US" dirty="0" smtClean="0"/>
              <a:t>Reading and Writing Center</a:t>
            </a:r>
          </a:p>
          <a:p>
            <a:pPr marL="0" indent="0" algn="ctr">
              <a:buNone/>
            </a:pPr>
            <a:r>
              <a:rPr lang="en-US" dirty="0" smtClean="0"/>
              <a:t>Kent State University</a:t>
            </a:r>
          </a:p>
          <a:p>
            <a:pPr marL="0" indent="0" algn="ctr">
              <a:buNone/>
            </a:pPr>
            <a:r>
              <a:rPr lang="en-US" dirty="0" smtClean="0"/>
              <a:t>Kent, Ohio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trasinsk@</a:t>
            </a:r>
            <a:r>
              <a:rPr lang="en-US" dirty="0" smtClean="0">
                <a:hlinkClick r:id="rId2"/>
              </a:rPr>
              <a:t>kent.edu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486400"/>
            <a:ext cx="243840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10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  <a:p>
            <a:pPr marL="137160" indent="0">
              <a:buNone/>
            </a:pPr>
            <a:r>
              <a:rPr lang="en-US" dirty="0" smtClean="0"/>
              <a:t>King</a:t>
            </a:r>
          </a:p>
          <a:p>
            <a:pPr marL="137160" indent="0">
              <a:buNone/>
            </a:pPr>
            <a:r>
              <a:rPr lang="en-US" dirty="0" smtClean="0"/>
              <a:t>Wing</a:t>
            </a:r>
          </a:p>
          <a:p>
            <a:pPr marL="137160" indent="0">
              <a:buNone/>
            </a:pPr>
            <a:r>
              <a:rPr lang="en-US" dirty="0" smtClean="0"/>
              <a:t>Wink</a:t>
            </a:r>
          </a:p>
          <a:p>
            <a:pPr marL="137160" indent="0">
              <a:buNone/>
            </a:pPr>
            <a:r>
              <a:rPr lang="en-US" dirty="0" smtClean="0"/>
              <a:t>Pink </a:t>
            </a:r>
          </a:p>
          <a:p>
            <a:pPr marL="137160" indent="0">
              <a:buNone/>
            </a:pPr>
            <a:r>
              <a:rPr lang="en-US" dirty="0"/>
              <a:t>Pin</a:t>
            </a:r>
          </a:p>
          <a:p>
            <a:pPr marL="137160" indent="0">
              <a:buNone/>
            </a:pPr>
            <a:r>
              <a:rPr lang="en-US" dirty="0"/>
              <a:t>Pun </a:t>
            </a:r>
          </a:p>
          <a:p>
            <a:pPr marL="137160" indent="0">
              <a:buNone/>
            </a:pPr>
            <a:r>
              <a:rPr lang="en-US" dirty="0"/>
              <a:t>Pup</a:t>
            </a:r>
          </a:p>
          <a:p>
            <a:pPr marL="137160" indent="0">
              <a:buNone/>
            </a:pPr>
            <a:r>
              <a:rPr lang="en-US" dirty="0" smtClean="0"/>
              <a:t>Pump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13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  <a:p>
            <a:pPr marL="137160" indent="0">
              <a:buNone/>
            </a:pPr>
            <a:r>
              <a:rPr lang="en-US" dirty="0" smtClean="0"/>
              <a:t>King</a:t>
            </a:r>
          </a:p>
          <a:p>
            <a:pPr marL="137160" indent="0">
              <a:buNone/>
            </a:pPr>
            <a:r>
              <a:rPr lang="en-US" dirty="0" smtClean="0"/>
              <a:t>Wing</a:t>
            </a:r>
          </a:p>
          <a:p>
            <a:pPr marL="137160" indent="0">
              <a:buNone/>
            </a:pPr>
            <a:r>
              <a:rPr lang="en-US" dirty="0" smtClean="0"/>
              <a:t>Wink</a:t>
            </a:r>
          </a:p>
          <a:p>
            <a:pPr marL="137160" indent="0">
              <a:buNone/>
            </a:pPr>
            <a:r>
              <a:rPr lang="en-US" dirty="0" smtClean="0"/>
              <a:t>Pink </a:t>
            </a:r>
          </a:p>
          <a:p>
            <a:pPr marL="137160" indent="0">
              <a:buNone/>
            </a:pPr>
            <a:r>
              <a:rPr lang="en-US" dirty="0"/>
              <a:t>Pin</a:t>
            </a:r>
          </a:p>
          <a:p>
            <a:pPr marL="137160" indent="0">
              <a:buNone/>
            </a:pPr>
            <a:r>
              <a:rPr lang="en-US" dirty="0"/>
              <a:t>Pun </a:t>
            </a:r>
            <a:r>
              <a:rPr lang="en-US" dirty="0" smtClean="0"/>
              <a:t>				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Pup					PUMPKIN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Pump</a:t>
            </a:r>
          </a:p>
          <a:p>
            <a:pPr marL="137160" indent="0">
              <a:buNone/>
            </a:pPr>
            <a:endParaRPr lang="en-US" dirty="0" smtClean="0"/>
          </a:p>
        </p:txBody>
      </p:sp>
      <p:sp>
        <p:nvSpPr>
          <p:cNvPr id="4" name="Curved Left Arrow 3"/>
          <p:cNvSpPr/>
          <p:nvPr/>
        </p:nvSpPr>
        <p:spPr>
          <a:xfrm>
            <a:off x="2133600" y="1752601"/>
            <a:ext cx="731520" cy="4343400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clip art pump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66920" y="2286000"/>
            <a:ext cx="2647950" cy="24193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99360" y="5410200"/>
            <a:ext cx="2453640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02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84996" name="Picture 5" descr="0439773458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04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7" descr="0545074762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20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9" descr="0439513839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667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99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52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students who are doing well and not so well in reading.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99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students who are doing well and not so well in reading.</a:t>
            </a:r>
          </a:p>
          <a:p>
            <a:r>
              <a:rPr lang="en-US" dirty="0" smtClean="0"/>
              <a:t>Identify strengths and concerns in students’ reading (diagnosis).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59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students who are doing well and not so well in reading.</a:t>
            </a:r>
          </a:p>
          <a:p>
            <a:r>
              <a:rPr lang="en-US" dirty="0" smtClean="0"/>
              <a:t>Identify strengths and concerns in students’ reading (diagnosis).</a:t>
            </a:r>
          </a:p>
          <a:p>
            <a:r>
              <a:rPr lang="en-US" dirty="0" smtClean="0"/>
              <a:t>Monitor progress / monitor effectiveness of intervention.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17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Valid and Reliable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74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and Reliable</a:t>
            </a:r>
          </a:p>
          <a:p>
            <a:r>
              <a:rPr lang="en-US" b="1" dirty="0" smtClean="0"/>
              <a:t>Involve Authentic Reading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64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and Reliable</a:t>
            </a:r>
          </a:p>
          <a:p>
            <a:r>
              <a:rPr lang="en-US" dirty="0" smtClean="0"/>
              <a:t>Involve Authentic Reading</a:t>
            </a:r>
          </a:p>
          <a:p>
            <a:r>
              <a:rPr lang="en-US" b="1" dirty="0" smtClean="0"/>
              <a:t>Focus on Recognized Components of Reading - Comprehensive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97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77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and Reliable</a:t>
            </a:r>
          </a:p>
          <a:p>
            <a:r>
              <a:rPr lang="en-US" dirty="0" smtClean="0"/>
              <a:t>Involve Authentic Reading</a:t>
            </a:r>
          </a:p>
          <a:p>
            <a:r>
              <a:rPr lang="en-US" dirty="0" smtClean="0"/>
              <a:t>Focus on Recognized Components of Reading- Comprehensive</a:t>
            </a:r>
          </a:p>
          <a:p>
            <a:r>
              <a:rPr lang="en-US" b="1" dirty="0" smtClean="0"/>
              <a:t>Must be Sensitive to Changes in Students’ Reading Proficiency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16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and Reliable</a:t>
            </a:r>
          </a:p>
          <a:p>
            <a:r>
              <a:rPr lang="en-US" dirty="0" smtClean="0"/>
              <a:t>Involve Authentic Reading</a:t>
            </a:r>
          </a:p>
          <a:p>
            <a:r>
              <a:rPr lang="en-US" dirty="0" smtClean="0"/>
              <a:t>Focus on Recognized Components of Reading - Comprehensive</a:t>
            </a:r>
          </a:p>
          <a:p>
            <a:r>
              <a:rPr lang="en-US" dirty="0" smtClean="0"/>
              <a:t>Must be Sensitive to Changes in Students’ Reading Proficiency</a:t>
            </a:r>
          </a:p>
          <a:p>
            <a:r>
              <a:rPr lang="en-US" b="1" dirty="0" smtClean="0"/>
              <a:t>Must Allow for Teacher Observation and Analyses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2306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and Reliable</a:t>
            </a:r>
          </a:p>
          <a:p>
            <a:r>
              <a:rPr lang="en-US" dirty="0" smtClean="0"/>
              <a:t>Involve Authentic Reading</a:t>
            </a:r>
          </a:p>
          <a:p>
            <a:r>
              <a:rPr lang="en-US" dirty="0" smtClean="0"/>
              <a:t>Focus on Recognized Components of Reading-</a:t>
            </a:r>
          </a:p>
          <a:p>
            <a:r>
              <a:rPr lang="en-US" dirty="0" smtClean="0"/>
              <a:t>Comprehensive</a:t>
            </a:r>
          </a:p>
          <a:p>
            <a:r>
              <a:rPr lang="en-US" dirty="0" smtClean="0"/>
              <a:t>Must be Sensitive to Changes in Students’ Reading Proficiency </a:t>
            </a:r>
          </a:p>
          <a:p>
            <a:r>
              <a:rPr lang="en-US" dirty="0" smtClean="0"/>
              <a:t>Must Allow for Teacher Observation and Analyses</a:t>
            </a:r>
          </a:p>
          <a:p>
            <a:r>
              <a:rPr lang="en-US" b="1" dirty="0" smtClean="0"/>
              <a:t>Must be Time Efficient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3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Proficient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Word Recognition/Decoding Accuracy</a:t>
            </a:r>
          </a:p>
          <a:p>
            <a:r>
              <a:rPr lang="en-US" sz="3200" b="1" dirty="0" smtClean="0"/>
              <a:t>Fluency -- Word Recognition Automaticity</a:t>
            </a:r>
          </a:p>
          <a:p>
            <a:r>
              <a:rPr lang="en-US" sz="3200" b="1" dirty="0" smtClean="0"/>
              <a:t>Fluency – Prosody /Expression</a:t>
            </a:r>
          </a:p>
          <a:p>
            <a:r>
              <a:rPr lang="en-US" sz="3200" b="1" dirty="0" smtClean="0"/>
              <a:t>Vocabulary – Word Meaning</a:t>
            </a:r>
          </a:p>
          <a:p>
            <a:r>
              <a:rPr lang="en-US" sz="3200" b="1" dirty="0" smtClean="0"/>
              <a:t>Comprehension – Text 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5244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Recognition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Have student read grade level passage aloud in normal voice.</a:t>
            </a:r>
          </a:p>
          <a:p>
            <a:r>
              <a:rPr lang="en-US" dirty="0" smtClean="0"/>
              <a:t>Mark any uncorrected errors made or words pronounced by the examiner.</a:t>
            </a:r>
          </a:p>
          <a:p>
            <a:r>
              <a:rPr lang="en-US" dirty="0" smtClean="0"/>
              <a:t>Determine percentage of word reads accurately.  (Total words minus marked errors, divided by total words)</a:t>
            </a:r>
          </a:p>
          <a:p>
            <a:r>
              <a:rPr lang="en-US" dirty="0" smtClean="0"/>
              <a:t>92-98% words read accurately = adequate word recognition accuracy.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088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Recognition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student read grade level passage aloud in normal voice.</a:t>
            </a:r>
          </a:p>
          <a:p>
            <a:r>
              <a:rPr lang="en-US" b="1" dirty="0" smtClean="0"/>
              <a:t>Mark any uncorrected errors made or words pronounced by the examiner.</a:t>
            </a:r>
          </a:p>
          <a:p>
            <a:r>
              <a:rPr lang="en-US" dirty="0" smtClean="0"/>
              <a:t>Determine percentage of word reads accurately.  (Total words minus marked errors, divided by total words).</a:t>
            </a:r>
          </a:p>
          <a:p>
            <a:r>
              <a:rPr lang="en-US" dirty="0" smtClean="0"/>
              <a:t>92-98% words read accurately = adequate word recognition accuracy.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657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Recognition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student read grade level passage aloud in normal voice.</a:t>
            </a:r>
          </a:p>
          <a:p>
            <a:r>
              <a:rPr lang="en-US" dirty="0" smtClean="0"/>
              <a:t>Mark any uncorrected errors made or words pronounced by the examiner.</a:t>
            </a:r>
          </a:p>
          <a:p>
            <a:r>
              <a:rPr lang="en-US" b="1" dirty="0" smtClean="0"/>
              <a:t>Determine percentage of word reads accurately.  (Total words minus marked errors, divided by total words).</a:t>
            </a:r>
          </a:p>
          <a:p>
            <a:r>
              <a:rPr lang="en-US" dirty="0" smtClean="0"/>
              <a:t>92-98% words read accurately = adequate word recognition accuracy.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1735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Recognition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student read grade level passage aloud in normal voice.</a:t>
            </a:r>
          </a:p>
          <a:p>
            <a:r>
              <a:rPr lang="en-US" dirty="0" smtClean="0"/>
              <a:t>Mark any uncorrected errors made or words pronounced by the examiner.</a:t>
            </a:r>
          </a:p>
          <a:p>
            <a:r>
              <a:rPr lang="en-US" dirty="0" smtClean="0"/>
              <a:t>Determine percentage of word reads accurately.  (Total words minus marked errors, divided by total words).</a:t>
            </a:r>
          </a:p>
          <a:p>
            <a:r>
              <a:rPr lang="en-US" b="1" dirty="0" smtClean="0"/>
              <a:t>92-98% words read accurately = adequate word recognition accuracy.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0598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Fluency – Word </a:t>
            </a:r>
            <a:r>
              <a:rPr lang="en-US" smtClean="0"/>
              <a:t>Recognition Automaticity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Word Recognition Automaticity is measured by reading rate or reading speed.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CAVEAT:  </a:t>
            </a:r>
            <a:r>
              <a:rPr lang="en-US" dirty="0" smtClean="0"/>
              <a:t>Reading rate or speed, however, does not cause Word Recognition Automaticity.   We don’t teach fluency-automaticity by making students read fast.  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44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Fluency – Word </a:t>
            </a:r>
            <a:r>
              <a:rPr lang="en-US" smtClean="0"/>
              <a:t>Recognition Automaticity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same reading that was done for Word Recognition Accuracy.</a:t>
            </a:r>
            <a:endParaRPr lang="en-US" dirty="0"/>
          </a:p>
          <a:p>
            <a:r>
              <a:rPr lang="en-US" dirty="0" smtClean="0"/>
              <a:t>Using a stop watch or other timing device to mark where the student is in one minute (60 seconds) of reading.</a:t>
            </a:r>
          </a:p>
          <a:p>
            <a:r>
              <a:rPr lang="en-US" dirty="0" smtClean="0"/>
              <a:t>Calculate the number of words read correctly in one minute (WCPM).</a:t>
            </a:r>
          </a:p>
          <a:p>
            <a:r>
              <a:rPr lang="en-US" dirty="0" smtClean="0"/>
              <a:t>Compare WCPM score against established norms for grade level and time of year.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24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  <a:p>
            <a:pPr marL="137160" indent="0">
              <a:buNone/>
            </a:pPr>
            <a:r>
              <a:rPr lang="en-US" dirty="0" smtClean="0"/>
              <a:t>King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52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905000"/>
            <a:ext cx="11734800" cy="101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24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Fluency – Prosody/Expression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same reading that was done for Word Recognition Accuracy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Rate the student’s oral reading prosody against a multi-dimensional scale</a:t>
            </a:r>
          </a:p>
          <a:p>
            <a:r>
              <a:rPr lang="en-US" dirty="0" smtClean="0"/>
              <a:t>Compare Prosody score against recommended norms.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77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438400"/>
            <a:ext cx="10820400" cy="107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3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same reading that was done for Word Recognition </a:t>
            </a:r>
            <a:r>
              <a:rPr lang="en-US" dirty="0" smtClean="0"/>
              <a:t>Accuracy.</a:t>
            </a:r>
          </a:p>
          <a:p>
            <a:r>
              <a:rPr lang="en-US" dirty="0" smtClean="0"/>
              <a:t>After student has read passage, remove the passage from view and ask the student to retell what he or she recalls from the reading.</a:t>
            </a:r>
          </a:p>
          <a:p>
            <a:r>
              <a:rPr lang="en-US" dirty="0" smtClean="0"/>
              <a:t>Rate the retelling against a descriptive rubric or scale.</a:t>
            </a:r>
          </a:p>
          <a:p>
            <a:r>
              <a:rPr lang="en-US" dirty="0" smtClean="0"/>
              <a:t>Interpret the </a:t>
            </a:r>
            <a:r>
              <a:rPr lang="en-US" smtClean="0"/>
              <a:t>Retelling score.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95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581400" y="-2362200"/>
            <a:ext cx="15468600" cy="131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67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– Word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  <a:r>
              <a:rPr lang="en-US" sz="2800" dirty="0" smtClean="0"/>
              <a:t>Provide and pronounce 10 grade level words for the  student.</a:t>
            </a:r>
          </a:p>
          <a:p>
            <a:r>
              <a:rPr lang="en-US" sz="2800" dirty="0" smtClean="0"/>
              <a:t>Ask student to provide a definition or other evidence of the meaning of the each word (</a:t>
            </a:r>
            <a:r>
              <a:rPr lang="en-US" sz="2800" dirty="0" err="1" smtClean="0"/>
              <a:t>e.g</a:t>
            </a:r>
            <a:r>
              <a:rPr lang="en-US" sz="2800" dirty="0" smtClean="0"/>
              <a:t> use the word in context).</a:t>
            </a:r>
          </a:p>
          <a:p>
            <a:r>
              <a:rPr lang="en-US" sz="2800" dirty="0" smtClean="0"/>
              <a:t>Score each word as follows:  10 = student has good understanding of the word; 5 = student has partial understanding of the word; 0  = student has no or minimal understanding of the word.</a:t>
            </a:r>
          </a:p>
          <a:p>
            <a:r>
              <a:rPr lang="en-US" sz="2800" dirty="0" smtClean="0"/>
              <a:t>Interpret total score as follows: 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80-100 = independent level vocab for grade level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60-75	=  instructional level vocab for grade level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&lt; 60     =  frustration level vocab for grade level 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9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"/>
            <a:ext cx="6400800" cy="541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458200" cy="67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7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866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18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52945" y="762000"/>
            <a:ext cx="694805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44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79507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97218" y="1828800"/>
            <a:ext cx="3838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781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  <a:p>
            <a:pPr marL="137160" indent="0">
              <a:buNone/>
            </a:pPr>
            <a:r>
              <a:rPr lang="en-US" dirty="0" smtClean="0"/>
              <a:t>King</a:t>
            </a:r>
          </a:p>
          <a:p>
            <a:pPr marL="137160" indent="0">
              <a:buNone/>
            </a:pPr>
            <a:r>
              <a:rPr lang="en-US" dirty="0" smtClean="0"/>
              <a:t>Wing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52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547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</a:p>
          <a:p>
            <a:r>
              <a:rPr lang="en-US" sz="4000" dirty="0" smtClean="0"/>
              <a:t>Further Information: psi-</a:t>
            </a:r>
            <a:r>
              <a:rPr lang="en-US" sz="4000" dirty="0" err="1" smtClean="0"/>
              <a:t>solutions.org</a:t>
            </a:r>
            <a:endParaRPr lang="en-US" sz="4000" dirty="0" smtClean="0"/>
          </a:p>
          <a:p>
            <a:r>
              <a:rPr lang="en-US" sz="4000" dirty="0" smtClean="0"/>
              <a:t>Contact Dr. </a:t>
            </a:r>
            <a:r>
              <a:rPr lang="en-US" sz="4000" dirty="0" err="1" smtClean="0"/>
              <a:t>Rasinski</a:t>
            </a:r>
            <a:r>
              <a:rPr lang="en-US" sz="4000" dirty="0" smtClean="0"/>
              <a:t>:</a:t>
            </a:r>
            <a:r>
              <a:rPr lang="en-US" sz="4000" dirty="0" smtClean="0"/>
              <a:t>      </a:t>
            </a:r>
            <a:r>
              <a:rPr lang="en-US" sz="4000" dirty="0" smtClean="0">
                <a:hlinkClick r:id="rId2"/>
              </a:rPr>
              <a:t>trasinsk</a:t>
            </a:r>
            <a:r>
              <a:rPr lang="en-US" sz="4000" dirty="0" smtClean="0">
                <a:hlinkClick r:id="rId2"/>
              </a:rPr>
              <a:t>@kent.edu</a:t>
            </a:r>
            <a:endParaRPr lang="en-US" sz="4000" dirty="0" smtClean="0"/>
          </a:p>
          <a:p>
            <a:r>
              <a:rPr lang="en-US" sz="4000" dirty="0" smtClean="0"/>
              <a:t>THANK YOU FOR ATTENDING</a:t>
            </a:r>
          </a:p>
          <a:p>
            <a:pPr algn="ctr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81600"/>
            <a:ext cx="27432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  <a:p>
            <a:pPr marL="137160" indent="0">
              <a:buNone/>
            </a:pPr>
            <a:r>
              <a:rPr lang="en-US" dirty="0" smtClean="0"/>
              <a:t>King</a:t>
            </a:r>
          </a:p>
          <a:p>
            <a:pPr marL="137160" indent="0">
              <a:buNone/>
            </a:pPr>
            <a:r>
              <a:rPr lang="en-US" dirty="0" smtClean="0"/>
              <a:t>Wing</a:t>
            </a:r>
          </a:p>
          <a:p>
            <a:pPr marL="137160" indent="0">
              <a:buNone/>
            </a:pPr>
            <a:r>
              <a:rPr lang="en-US" dirty="0" smtClean="0"/>
              <a:t>Wink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40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  <a:p>
            <a:pPr marL="137160" indent="0">
              <a:buNone/>
            </a:pPr>
            <a:r>
              <a:rPr lang="en-US" dirty="0" smtClean="0"/>
              <a:t>King</a:t>
            </a:r>
          </a:p>
          <a:p>
            <a:pPr marL="137160" indent="0">
              <a:buNone/>
            </a:pPr>
            <a:r>
              <a:rPr lang="en-US" dirty="0" smtClean="0"/>
              <a:t>Wing</a:t>
            </a:r>
          </a:p>
          <a:p>
            <a:pPr marL="137160" indent="0">
              <a:buNone/>
            </a:pPr>
            <a:r>
              <a:rPr lang="en-US" dirty="0" smtClean="0"/>
              <a:t>Wink</a:t>
            </a:r>
          </a:p>
          <a:p>
            <a:pPr marL="137160" indent="0">
              <a:buNone/>
            </a:pPr>
            <a:r>
              <a:rPr lang="en-US" dirty="0" smtClean="0"/>
              <a:t>Pink 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39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  <a:p>
            <a:pPr marL="137160" indent="0">
              <a:buNone/>
            </a:pPr>
            <a:r>
              <a:rPr lang="en-US" dirty="0" smtClean="0"/>
              <a:t>King</a:t>
            </a:r>
          </a:p>
          <a:p>
            <a:pPr marL="137160" indent="0">
              <a:buNone/>
            </a:pPr>
            <a:r>
              <a:rPr lang="en-US" dirty="0" smtClean="0"/>
              <a:t>Wing</a:t>
            </a:r>
          </a:p>
          <a:p>
            <a:pPr marL="137160" indent="0">
              <a:buNone/>
            </a:pPr>
            <a:r>
              <a:rPr lang="en-US" dirty="0" smtClean="0"/>
              <a:t>Wink</a:t>
            </a:r>
          </a:p>
          <a:p>
            <a:pPr marL="137160" indent="0">
              <a:buNone/>
            </a:pPr>
            <a:r>
              <a:rPr lang="en-US" dirty="0" smtClean="0"/>
              <a:t>Pink </a:t>
            </a:r>
          </a:p>
          <a:p>
            <a:pPr marL="137160" indent="0">
              <a:buNone/>
            </a:pPr>
            <a:r>
              <a:rPr lang="en-US" dirty="0"/>
              <a:t>Pin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78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  <a:p>
            <a:pPr marL="137160" indent="0">
              <a:buNone/>
            </a:pPr>
            <a:r>
              <a:rPr lang="en-US" dirty="0" smtClean="0"/>
              <a:t>King</a:t>
            </a:r>
          </a:p>
          <a:p>
            <a:pPr marL="137160" indent="0">
              <a:buNone/>
            </a:pPr>
            <a:r>
              <a:rPr lang="en-US" dirty="0" smtClean="0"/>
              <a:t>Wing</a:t>
            </a:r>
          </a:p>
          <a:p>
            <a:pPr marL="137160" indent="0">
              <a:buNone/>
            </a:pPr>
            <a:r>
              <a:rPr lang="en-US" dirty="0" smtClean="0"/>
              <a:t>Wink</a:t>
            </a:r>
          </a:p>
          <a:p>
            <a:pPr marL="137160" indent="0">
              <a:buNone/>
            </a:pPr>
            <a:r>
              <a:rPr lang="en-US" dirty="0" smtClean="0"/>
              <a:t>Pink </a:t>
            </a:r>
          </a:p>
          <a:p>
            <a:pPr marL="137160" indent="0">
              <a:buNone/>
            </a:pPr>
            <a:r>
              <a:rPr lang="en-US" dirty="0"/>
              <a:t>Pin</a:t>
            </a:r>
          </a:p>
          <a:p>
            <a:pPr marL="137160" indent="0">
              <a:buNone/>
            </a:pPr>
            <a:r>
              <a:rPr lang="en-US" dirty="0"/>
              <a:t>Pun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39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Fun</a:t>
            </a:r>
            <a:br>
              <a:rPr lang="en-US" dirty="0" smtClean="0"/>
            </a:br>
            <a:r>
              <a:rPr lang="en-US" dirty="0" smtClean="0"/>
              <a:t>October Word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Kin</a:t>
            </a:r>
          </a:p>
          <a:p>
            <a:pPr marL="137160" indent="0">
              <a:buNone/>
            </a:pPr>
            <a:r>
              <a:rPr lang="en-US" dirty="0" smtClean="0"/>
              <a:t>King</a:t>
            </a:r>
          </a:p>
          <a:p>
            <a:pPr marL="137160" indent="0">
              <a:buNone/>
            </a:pPr>
            <a:r>
              <a:rPr lang="en-US" dirty="0" smtClean="0"/>
              <a:t>Wing</a:t>
            </a:r>
          </a:p>
          <a:p>
            <a:pPr marL="137160" indent="0">
              <a:buNone/>
            </a:pPr>
            <a:r>
              <a:rPr lang="en-US" dirty="0" smtClean="0"/>
              <a:t>Wink</a:t>
            </a:r>
          </a:p>
          <a:p>
            <a:pPr marL="137160" indent="0">
              <a:buNone/>
            </a:pPr>
            <a:r>
              <a:rPr lang="en-US" dirty="0" smtClean="0"/>
              <a:t>Pink </a:t>
            </a:r>
          </a:p>
          <a:p>
            <a:pPr marL="137160" indent="0">
              <a:buNone/>
            </a:pPr>
            <a:r>
              <a:rPr lang="en-US" dirty="0"/>
              <a:t>Pin</a:t>
            </a:r>
          </a:p>
          <a:p>
            <a:pPr marL="137160" indent="0">
              <a:buNone/>
            </a:pPr>
            <a:r>
              <a:rPr lang="en-US" dirty="0"/>
              <a:t>Pun </a:t>
            </a:r>
          </a:p>
          <a:p>
            <a:pPr marL="137160" indent="0">
              <a:buNone/>
            </a:pPr>
            <a:r>
              <a:rPr lang="en-US" dirty="0"/>
              <a:t>Pup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97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993</Words>
  <Application>Microsoft Macintosh PowerPoint</Application>
  <PresentationFormat>On-screen Show (4:3)</PresentationFormat>
  <Paragraphs>165</Paragraphs>
  <Slides>40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Apex</vt:lpstr>
      <vt:lpstr>Quick, Formative, and Valid Reading Assessment:  How to Identify Strengths and Concerns in Your Students' Reading</vt:lpstr>
      <vt:lpstr>Just for Fun October Word Ladder</vt:lpstr>
      <vt:lpstr>Just for Fun October Word Ladder</vt:lpstr>
      <vt:lpstr>Just for Fun October Word Ladder</vt:lpstr>
      <vt:lpstr>Just for Fun October Word Ladder</vt:lpstr>
      <vt:lpstr>Just for Fun October Word Ladder</vt:lpstr>
      <vt:lpstr>Just for Fun October Word Ladder</vt:lpstr>
      <vt:lpstr>Just for Fun October Word Ladder</vt:lpstr>
      <vt:lpstr>Just for Fun October Word Ladder</vt:lpstr>
      <vt:lpstr>Just for Fun October Word Ladder</vt:lpstr>
      <vt:lpstr>Just for Fun October Word Ladder</vt:lpstr>
      <vt:lpstr>Slide 12</vt:lpstr>
      <vt:lpstr>Why Assessment?</vt:lpstr>
      <vt:lpstr>Why Assessment?</vt:lpstr>
      <vt:lpstr>Why Assessment?</vt:lpstr>
      <vt:lpstr>Why Assessment?</vt:lpstr>
      <vt:lpstr>Principles of Assessment</vt:lpstr>
      <vt:lpstr>Principles of Assessment</vt:lpstr>
      <vt:lpstr>Principles of Assessment</vt:lpstr>
      <vt:lpstr>Principles of Assessment</vt:lpstr>
      <vt:lpstr>Principles of Assessment</vt:lpstr>
      <vt:lpstr>Principles of Assessment</vt:lpstr>
      <vt:lpstr>Components of Proficient Reading</vt:lpstr>
      <vt:lpstr>Word Recognition Accuracy</vt:lpstr>
      <vt:lpstr>Word Recognition Accuracy</vt:lpstr>
      <vt:lpstr>Word Recognition Accuracy</vt:lpstr>
      <vt:lpstr>Word Recognition Accuracy</vt:lpstr>
      <vt:lpstr>Fluency – Word Recognition Automaticity</vt:lpstr>
      <vt:lpstr>Fluency – Word Recognition Automaticity</vt:lpstr>
      <vt:lpstr>Slide 30</vt:lpstr>
      <vt:lpstr>Fluency – Prosody/Expression</vt:lpstr>
      <vt:lpstr>Slide 32</vt:lpstr>
      <vt:lpstr>Comprehension</vt:lpstr>
      <vt:lpstr>Slide 34</vt:lpstr>
      <vt:lpstr>Vocabulary – Word Meaning</vt:lpstr>
      <vt:lpstr>Slide 36</vt:lpstr>
      <vt:lpstr>Slide 37</vt:lpstr>
      <vt:lpstr>Slide 38</vt:lpstr>
      <vt:lpstr>Slide 39</vt:lpstr>
      <vt:lpstr>Slide 40</vt:lpstr>
    </vt:vector>
  </TitlesOfParts>
  <Company>Kent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RASINSKI, TIMOTHY</dc:creator>
  <cp:lastModifiedBy>Karen McKelvey</cp:lastModifiedBy>
  <cp:revision>16</cp:revision>
  <cp:lastPrinted>2016-10-17T15:18:03Z</cp:lastPrinted>
  <dcterms:created xsi:type="dcterms:W3CDTF">2016-10-17T16:08:39Z</dcterms:created>
  <dcterms:modified xsi:type="dcterms:W3CDTF">2016-10-17T16:11:29Z</dcterms:modified>
</cp:coreProperties>
</file>