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handoutMasterIdLst>
    <p:handoutMasterId r:id="rId52"/>
  </p:handoutMasterIdLst>
  <p:sldIdLst>
    <p:sldId id="256" r:id="rId2"/>
    <p:sldId id="257" r:id="rId3"/>
    <p:sldId id="268" r:id="rId4"/>
    <p:sldId id="359" r:id="rId5"/>
    <p:sldId id="269" r:id="rId6"/>
    <p:sldId id="322" r:id="rId7"/>
    <p:sldId id="339" r:id="rId8"/>
    <p:sldId id="314" r:id="rId9"/>
    <p:sldId id="357" r:id="rId10"/>
    <p:sldId id="276" r:id="rId11"/>
    <p:sldId id="319" r:id="rId12"/>
    <p:sldId id="356" r:id="rId13"/>
    <p:sldId id="277" r:id="rId14"/>
    <p:sldId id="340" r:id="rId15"/>
    <p:sldId id="360" r:id="rId16"/>
    <p:sldId id="304" r:id="rId17"/>
    <p:sldId id="302" r:id="rId18"/>
    <p:sldId id="303" r:id="rId19"/>
    <p:sldId id="323" r:id="rId20"/>
    <p:sldId id="324" r:id="rId21"/>
    <p:sldId id="325" r:id="rId22"/>
    <p:sldId id="306" r:id="rId23"/>
    <p:sldId id="305" r:id="rId24"/>
    <p:sldId id="308" r:id="rId25"/>
    <p:sldId id="327" r:id="rId26"/>
    <p:sldId id="329" r:id="rId27"/>
    <p:sldId id="328" r:id="rId28"/>
    <p:sldId id="330" r:id="rId29"/>
    <p:sldId id="331" r:id="rId30"/>
    <p:sldId id="309" r:id="rId31"/>
    <p:sldId id="367" r:id="rId32"/>
    <p:sldId id="361" r:id="rId33"/>
    <p:sldId id="363" r:id="rId34"/>
    <p:sldId id="364" r:id="rId35"/>
    <p:sldId id="365" r:id="rId36"/>
    <p:sldId id="286" r:id="rId37"/>
    <p:sldId id="311" r:id="rId38"/>
    <p:sldId id="312" r:id="rId39"/>
    <p:sldId id="343" r:id="rId40"/>
    <p:sldId id="348" r:id="rId41"/>
    <p:sldId id="347" r:id="rId42"/>
    <p:sldId id="349" r:id="rId43"/>
    <p:sldId id="352" r:id="rId44"/>
    <p:sldId id="368" r:id="rId45"/>
    <p:sldId id="353" r:id="rId46"/>
    <p:sldId id="355" r:id="rId47"/>
    <p:sldId id="299" r:id="rId48"/>
    <p:sldId id="341" r:id="rId49"/>
    <p:sldId id="369" r:id="rId5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727"/>
    <a:srgbClr val="0169C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14" autoAdjust="0"/>
    <p:restoredTop sz="99020" autoAdjust="0"/>
  </p:normalViewPr>
  <p:slideViewPr>
    <p:cSldViewPr>
      <p:cViewPr>
        <p:scale>
          <a:sx n="86" d="100"/>
          <a:sy n="86" d="100"/>
        </p:scale>
        <p:origin x="-6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iaftedesco:Dropbox:TBI%20GA:TBI%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v>1 or more previous concussions</c:v>
          </c:tx>
          <c:val>
            <c:numRef>
              <c:f>Sheet1!$A$1:$A$40</c:f>
              <c:numCache>
                <c:formatCode>General</c:formatCode>
                <c:ptCount val="40"/>
                <c:pt idx="0">
                  <c:v>0.0</c:v>
                </c:pt>
                <c:pt idx="1">
                  <c:v>0.0</c:v>
                </c:pt>
                <c:pt idx="2">
                  <c:v>15.0</c:v>
                </c:pt>
                <c:pt idx="3">
                  <c:v>29.0</c:v>
                </c:pt>
                <c:pt idx="4">
                  <c:v>34.0</c:v>
                </c:pt>
                <c:pt idx="5">
                  <c:v>39.0</c:v>
                </c:pt>
                <c:pt idx="6">
                  <c:v>42.0</c:v>
                </c:pt>
                <c:pt idx="7">
                  <c:v>44.0</c:v>
                </c:pt>
                <c:pt idx="8">
                  <c:v>44.0</c:v>
                </c:pt>
                <c:pt idx="9">
                  <c:v>46.0</c:v>
                </c:pt>
                <c:pt idx="10">
                  <c:v>51.0</c:v>
                </c:pt>
                <c:pt idx="11">
                  <c:v>55.0</c:v>
                </c:pt>
                <c:pt idx="12">
                  <c:v>58.0</c:v>
                </c:pt>
                <c:pt idx="13">
                  <c:v>67.0</c:v>
                </c:pt>
                <c:pt idx="14">
                  <c:v>73.0</c:v>
                </c:pt>
                <c:pt idx="15">
                  <c:v>73.0</c:v>
                </c:pt>
                <c:pt idx="16">
                  <c:v>77.0</c:v>
                </c:pt>
                <c:pt idx="17">
                  <c:v>77.0</c:v>
                </c:pt>
                <c:pt idx="18">
                  <c:v>77.0</c:v>
                </c:pt>
                <c:pt idx="19">
                  <c:v>77.0</c:v>
                </c:pt>
                <c:pt idx="20">
                  <c:v>77.0</c:v>
                </c:pt>
                <c:pt idx="21">
                  <c:v>82.0</c:v>
                </c:pt>
                <c:pt idx="22">
                  <c:v>82.0</c:v>
                </c:pt>
                <c:pt idx="23">
                  <c:v>82.0</c:v>
                </c:pt>
                <c:pt idx="24">
                  <c:v>82.0</c:v>
                </c:pt>
                <c:pt idx="25">
                  <c:v>82.0</c:v>
                </c:pt>
                <c:pt idx="26">
                  <c:v>82.0</c:v>
                </c:pt>
                <c:pt idx="27">
                  <c:v>82.0</c:v>
                </c:pt>
                <c:pt idx="28">
                  <c:v>82.0</c:v>
                </c:pt>
                <c:pt idx="29">
                  <c:v>88.0</c:v>
                </c:pt>
                <c:pt idx="30">
                  <c:v>88.0</c:v>
                </c:pt>
                <c:pt idx="31">
                  <c:v>91.0</c:v>
                </c:pt>
                <c:pt idx="32">
                  <c:v>91.0</c:v>
                </c:pt>
                <c:pt idx="33">
                  <c:v>94.0</c:v>
                </c:pt>
                <c:pt idx="34">
                  <c:v>94.0</c:v>
                </c:pt>
                <c:pt idx="35">
                  <c:v>97.0</c:v>
                </c:pt>
                <c:pt idx="36">
                  <c:v>97.0</c:v>
                </c:pt>
                <c:pt idx="37">
                  <c:v>97.0</c:v>
                </c:pt>
                <c:pt idx="38">
                  <c:v>97.0</c:v>
                </c:pt>
                <c:pt idx="39">
                  <c:v>99.0</c:v>
                </c:pt>
              </c:numCache>
            </c:numRef>
          </c:val>
          <c:smooth val="0"/>
        </c:ser>
        <c:ser>
          <c:idx val="1"/>
          <c:order val="1"/>
          <c:tx>
            <c:v>All Athletes</c:v>
          </c:tx>
          <c:val>
            <c:numRef>
              <c:f>Sheet1!$B$1:$B$40</c:f>
              <c:numCache>
                <c:formatCode>General</c:formatCode>
                <c:ptCount val="40"/>
                <c:pt idx="0">
                  <c:v>5.0</c:v>
                </c:pt>
                <c:pt idx="1">
                  <c:v>6.0</c:v>
                </c:pt>
                <c:pt idx="2">
                  <c:v>18.0</c:v>
                </c:pt>
                <c:pt idx="3">
                  <c:v>28.0</c:v>
                </c:pt>
                <c:pt idx="4">
                  <c:v>33.0</c:v>
                </c:pt>
                <c:pt idx="5">
                  <c:v>40.0</c:v>
                </c:pt>
                <c:pt idx="6">
                  <c:v>45.0</c:v>
                </c:pt>
                <c:pt idx="7">
                  <c:v>47.0</c:v>
                </c:pt>
                <c:pt idx="8">
                  <c:v>50.0</c:v>
                </c:pt>
                <c:pt idx="9">
                  <c:v>55.0</c:v>
                </c:pt>
                <c:pt idx="10">
                  <c:v>60.0</c:v>
                </c:pt>
                <c:pt idx="11">
                  <c:v>60.0</c:v>
                </c:pt>
                <c:pt idx="12">
                  <c:v>64.0</c:v>
                </c:pt>
                <c:pt idx="13">
                  <c:v>73.0</c:v>
                </c:pt>
                <c:pt idx="14">
                  <c:v>74.0</c:v>
                </c:pt>
                <c:pt idx="15">
                  <c:v>75.0</c:v>
                </c:pt>
                <c:pt idx="16">
                  <c:v>77.0</c:v>
                </c:pt>
                <c:pt idx="17">
                  <c:v>80.0</c:v>
                </c:pt>
                <c:pt idx="18">
                  <c:v>80.0</c:v>
                </c:pt>
                <c:pt idx="19">
                  <c:v>82.0</c:v>
                </c:pt>
                <c:pt idx="20">
                  <c:v>83.0</c:v>
                </c:pt>
                <c:pt idx="21">
                  <c:v>84.0</c:v>
                </c:pt>
                <c:pt idx="22">
                  <c:v>87.0</c:v>
                </c:pt>
                <c:pt idx="23">
                  <c:v>87.0</c:v>
                </c:pt>
                <c:pt idx="24">
                  <c:v>88.0</c:v>
                </c:pt>
                <c:pt idx="25">
                  <c:v>89.0</c:v>
                </c:pt>
                <c:pt idx="26">
                  <c:v>90.0</c:v>
                </c:pt>
                <c:pt idx="27">
                  <c:v>91.0</c:v>
                </c:pt>
                <c:pt idx="28">
                  <c:v>92.0</c:v>
                </c:pt>
                <c:pt idx="29">
                  <c:v>95.0</c:v>
                </c:pt>
                <c:pt idx="30">
                  <c:v>95.0</c:v>
                </c:pt>
                <c:pt idx="31">
                  <c:v>96.0</c:v>
                </c:pt>
                <c:pt idx="32">
                  <c:v>96.0</c:v>
                </c:pt>
                <c:pt idx="33">
                  <c:v>97.0</c:v>
                </c:pt>
                <c:pt idx="34">
                  <c:v>97.0</c:v>
                </c:pt>
                <c:pt idx="35">
                  <c:v>100.0</c:v>
                </c:pt>
                <c:pt idx="36">
                  <c:v>100.0</c:v>
                </c:pt>
                <c:pt idx="37">
                  <c:v>100.0</c:v>
                </c:pt>
                <c:pt idx="38">
                  <c:v>100.0</c:v>
                </c:pt>
                <c:pt idx="39">
                  <c:v>100.0</c:v>
                </c:pt>
              </c:numCache>
            </c:numRef>
          </c:val>
          <c:smooth val="0"/>
        </c:ser>
        <c:ser>
          <c:idx val="2"/>
          <c:order val="2"/>
          <c:tx>
            <c:v>No previous concussion</c:v>
          </c:tx>
          <c:val>
            <c:numRef>
              <c:f>Sheet1!$C$1:$C$40</c:f>
              <c:numCache>
                <c:formatCode>General</c:formatCode>
                <c:ptCount val="40"/>
                <c:pt idx="0">
                  <c:v>5.0</c:v>
                </c:pt>
                <c:pt idx="1">
                  <c:v>7.0</c:v>
                </c:pt>
                <c:pt idx="2">
                  <c:v>18.0</c:v>
                </c:pt>
                <c:pt idx="3">
                  <c:v>27.0</c:v>
                </c:pt>
                <c:pt idx="4">
                  <c:v>31.0</c:v>
                </c:pt>
                <c:pt idx="5">
                  <c:v>40.0</c:v>
                </c:pt>
                <c:pt idx="6">
                  <c:v>48.0</c:v>
                </c:pt>
                <c:pt idx="7">
                  <c:v>49.0</c:v>
                </c:pt>
                <c:pt idx="8">
                  <c:v>52.0</c:v>
                </c:pt>
                <c:pt idx="9">
                  <c:v>56.0</c:v>
                </c:pt>
                <c:pt idx="10">
                  <c:v>63.0</c:v>
                </c:pt>
                <c:pt idx="11">
                  <c:v>63.0</c:v>
                </c:pt>
                <c:pt idx="12">
                  <c:v>68.0</c:v>
                </c:pt>
                <c:pt idx="13">
                  <c:v>75.0</c:v>
                </c:pt>
                <c:pt idx="14">
                  <c:v>76.0</c:v>
                </c:pt>
                <c:pt idx="15">
                  <c:v>77.0</c:v>
                </c:pt>
                <c:pt idx="16">
                  <c:v>78.0</c:v>
                </c:pt>
                <c:pt idx="17">
                  <c:v>80.0</c:v>
                </c:pt>
                <c:pt idx="18">
                  <c:v>81.0</c:v>
                </c:pt>
                <c:pt idx="19">
                  <c:v>83.0</c:v>
                </c:pt>
                <c:pt idx="20">
                  <c:v>85.0</c:v>
                </c:pt>
                <c:pt idx="21">
                  <c:v>86.0</c:v>
                </c:pt>
                <c:pt idx="22">
                  <c:v>88.0</c:v>
                </c:pt>
                <c:pt idx="23">
                  <c:v>87.0</c:v>
                </c:pt>
                <c:pt idx="24">
                  <c:v>89.0</c:v>
                </c:pt>
                <c:pt idx="25">
                  <c:v>90.0</c:v>
                </c:pt>
                <c:pt idx="26">
                  <c:v>92.0</c:v>
                </c:pt>
                <c:pt idx="27">
                  <c:v>94.0</c:v>
                </c:pt>
                <c:pt idx="28">
                  <c:v>96.0</c:v>
                </c:pt>
                <c:pt idx="29">
                  <c:v>97.0</c:v>
                </c:pt>
                <c:pt idx="30">
                  <c:v>97.0</c:v>
                </c:pt>
                <c:pt idx="31">
                  <c:v>97.0</c:v>
                </c:pt>
                <c:pt idx="32">
                  <c:v>97.0</c:v>
                </c:pt>
                <c:pt idx="33">
                  <c:v>98.0</c:v>
                </c:pt>
                <c:pt idx="34">
                  <c:v>99.0</c:v>
                </c:pt>
                <c:pt idx="35">
                  <c:v>100.0</c:v>
                </c:pt>
              </c:numCache>
            </c:numRef>
          </c:val>
          <c:smooth val="0"/>
        </c:ser>
        <c:dLbls>
          <c:showLegendKey val="0"/>
          <c:showVal val="0"/>
          <c:showCatName val="0"/>
          <c:showSerName val="0"/>
          <c:showPercent val="0"/>
          <c:showBubbleSize val="0"/>
        </c:dLbls>
        <c:marker val="1"/>
        <c:smooth val="0"/>
        <c:axId val="2096956344"/>
        <c:axId val="2096959320"/>
      </c:lineChart>
      <c:catAx>
        <c:axId val="2096956344"/>
        <c:scaling>
          <c:orientation val="minMax"/>
        </c:scaling>
        <c:delete val="0"/>
        <c:axPos val="b"/>
        <c:majorTickMark val="out"/>
        <c:minorTickMark val="none"/>
        <c:tickLblPos val="nextTo"/>
        <c:crossAx val="2096959320"/>
        <c:crosses val="autoZero"/>
        <c:auto val="1"/>
        <c:lblAlgn val="ctr"/>
        <c:lblOffset val="40"/>
        <c:tickLblSkip val="2"/>
        <c:tickMarkSkip val="1"/>
        <c:noMultiLvlLbl val="0"/>
      </c:catAx>
      <c:valAx>
        <c:axId val="2096959320"/>
        <c:scaling>
          <c:orientation val="minMax"/>
          <c:max val="100.0"/>
        </c:scaling>
        <c:delete val="0"/>
        <c:axPos val="l"/>
        <c:majorGridlines/>
        <c:numFmt formatCode="General" sourceLinked="1"/>
        <c:majorTickMark val="out"/>
        <c:minorTickMark val="none"/>
        <c:tickLblPos val="nextTo"/>
        <c:crossAx val="2096956344"/>
        <c:crosses val="autoZero"/>
        <c:crossBetween val="between"/>
      </c:valAx>
    </c:plotArea>
    <c:legend>
      <c:legendPos val="b"/>
      <c:overlay val="0"/>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41EB499-2E02-4096-B977-DBA34C24EB50}" type="datetimeFigureOut">
              <a:rPr lang="en-US" smtClean="0"/>
              <a:pPr/>
              <a:t>9/27/16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250BE3D-5371-4F9C-AFF7-C8466F135BF3}" type="slidenum">
              <a:rPr lang="en-US" smtClean="0"/>
              <a:pPr/>
              <a:t>‹#›</a:t>
            </a:fld>
            <a:endParaRPr lang="en-US"/>
          </a:p>
        </p:txBody>
      </p:sp>
    </p:spTree>
    <p:extLst>
      <p:ext uri="{BB962C8B-B14F-4D97-AF65-F5344CB8AC3E}">
        <p14:creationId xmlns:p14="http://schemas.microsoft.com/office/powerpoint/2010/main" val="2025312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FB0E78B-DFCE-4B10-97D7-AE3D079C863B}" type="datetimeFigureOut">
              <a:rPr lang="en-US" smtClean="0"/>
              <a:pPr/>
              <a:t>9/27/16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518934F-B178-42BB-B8BE-077A9649EBB9}" type="slidenum">
              <a:rPr lang="en-US" smtClean="0"/>
              <a:pPr/>
              <a:t>‹#›</a:t>
            </a:fld>
            <a:endParaRPr lang="en-US"/>
          </a:p>
        </p:txBody>
      </p:sp>
    </p:spTree>
    <p:extLst>
      <p:ext uri="{BB962C8B-B14F-4D97-AF65-F5344CB8AC3E}">
        <p14:creationId xmlns:p14="http://schemas.microsoft.com/office/powerpoint/2010/main" val="230986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6</a:t>
            </a:fld>
            <a:endParaRPr lang="en-US"/>
          </a:p>
        </p:txBody>
      </p:sp>
    </p:spTree>
    <p:extLst>
      <p:ext uri="{BB962C8B-B14F-4D97-AF65-F5344CB8AC3E}">
        <p14:creationId xmlns:p14="http://schemas.microsoft.com/office/powerpoint/2010/main" val="36749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108"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08" charset="0"/>
                <a:ea typeface="ＭＳ Ｐゴシック" pitchFamily="-108" charset="-128"/>
              </a:defRPr>
            </a:lvl1pPr>
            <a:lvl2pPr marL="763233" indent="-293551" eaLnBrk="0" hangingPunct="0">
              <a:spcBef>
                <a:spcPct val="30000"/>
              </a:spcBef>
              <a:defRPr sz="1200">
                <a:solidFill>
                  <a:schemeClr val="tx1"/>
                </a:solidFill>
                <a:latin typeface="Calibri" pitchFamily="-108" charset="0"/>
                <a:ea typeface="ＭＳ Ｐゴシック" pitchFamily="-108" charset="-128"/>
              </a:defRPr>
            </a:lvl2pPr>
            <a:lvl3pPr marL="1174204" indent="-234841" eaLnBrk="0" hangingPunct="0">
              <a:spcBef>
                <a:spcPct val="30000"/>
              </a:spcBef>
              <a:defRPr sz="1200">
                <a:solidFill>
                  <a:schemeClr val="tx1"/>
                </a:solidFill>
                <a:latin typeface="Calibri" pitchFamily="-108" charset="0"/>
                <a:ea typeface="ＭＳ Ｐゴシック" pitchFamily="-108" charset="-128"/>
              </a:defRPr>
            </a:lvl3pPr>
            <a:lvl4pPr marL="1643885" indent="-234841" eaLnBrk="0" hangingPunct="0">
              <a:spcBef>
                <a:spcPct val="30000"/>
              </a:spcBef>
              <a:defRPr sz="1200">
                <a:solidFill>
                  <a:schemeClr val="tx1"/>
                </a:solidFill>
                <a:latin typeface="Calibri" pitchFamily="-108" charset="0"/>
                <a:ea typeface="ＭＳ Ｐゴシック" pitchFamily="-108" charset="-128"/>
              </a:defRPr>
            </a:lvl4pPr>
            <a:lvl5pPr marL="2113567" indent="-234841" eaLnBrk="0" hangingPunct="0">
              <a:spcBef>
                <a:spcPct val="30000"/>
              </a:spcBef>
              <a:defRPr sz="1200">
                <a:solidFill>
                  <a:schemeClr val="tx1"/>
                </a:solidFill>
                <a:latin typeface="Calibri" pitchFamily="-108" charset="0"/>
                <a:ea typeface="ＭＳ Ｐゴシック" pitchFamily="-108" charset="-128"/>
              </a:defRPr>
            </a:lvl5pPr>
            <a:lvl6pPr marL="2583249" indent="-234841" eaLnBrk="0" fontAlgn="base" hangingPunct="0">
              <a:spcBef>
                <a:spcPct val="30000"/>
              </a:spcBef>
              <a:spcAft>
                <a:spcPct val="0"/>
              </a:spcAft>
              <a:defRPr sz="1200">
                <a:solidFill>
                  <a:schemeClr val="tx1"/>
                </a:solidFill>
                <a:latin typeface="Calibri" pitchFamily="-108" charset="0"/>
                <a:ea typeface="ＭＳ Ｐゴシック" pitchFamily="-108" charset="-128"/>
              </a:defRPr>
            </a:lvl6pPr>
            <a:lvl7pPr marL="3052930" indent="-234841" eaLnBrk="0" fontAlgn="base" hangingPunct="0">
              <a:spcBef>
                <a:spcPct val="30000"/>
              </a:spcBef>
              <a:spcAft>
                <a:spcPct val="0"/>
              </a:spcAft>
              <a:defRPr sz="1200">
                <a:solidFill>
                  <a:schemeClr val="tx1"/>
                </a:solidFill>
                <a:latin typeface="Calibri" pitchFamily="-108" charset="0"/>
                <a:ea typeface="ＭＳ Ｐゴシック" pitchFamily="-108" charset="-128"/>
              </a:defRPr>
            </a:lvl7pPr>
            <a:lvl8pPr marL="3522612" indent="-234841" eaLnBrk="0" fontAlgn="base" hangingPunct="0">
              <a:spcBef>
                <a:spcPct val="30000"/>
              </a:spcBef>
              <a:spcAft>
                <a:spcPct val="0"/>
              </a:spcAft>
              <a:defRPr sz="1200">
                <a:solidFill>
                  <a:schemeClr val="tx1"/>
                </a:solidFill>
                <a:latin typeface="Calibri" pitchFamily="-108" charset="0"/>
                <a:ea typeface="ＭＳ Ｐゴシック" pitchFamily="-108" charset="-128"/>
              </a:defRPr>
            </a:lvl8pPr>
            <a:lvl9pPr marL="3992293" indent="-234841" eaLnBrk="0" fontAlgn="base" hangingPunct="0">
              <a:spcBef>
                <a:spcPct val="30000"/>
              </a:spcBef>
              <a:spcAft>
                <a:spcPct val="0"/>
              </a:spcAft>
              <a:defRPr sz="1200">
                <a:solidFill>
                  <a:schemeClr val="tx1"/>
                </a:solidFill>
                <a:latin typeface="Calibri" pitchFamily="-108" charset="0"/>
                <a:ea typeface="ＭＳ Ｐゴシック" pitchFamily="-108" charset="-128"/>
              </a:defRPr>
            </a:lvl9pPr>
          </a:lstStyle>
          <a:p>
            <a:pPr eaLnBrk="1" hangingPunct="1">
              <a:spcBef>
                <a:spcPct val="0"/>
              </a:spcBef>
            </a:pPr>
            <a:fld id="{58972FC1-820E-478A-B30A-D88D517A1B71}" type="slidenum">
              <a:rPr lang="en-US" altLang="en-US" smtClean="0"/>
              <a:pPr eaLnBrk="1" hangingPunct="1">
                <a:spcBef>
                  <a:spcPct val="0"/>
                </a:spcBef>
              </a:pPr>
              <a:t>46</a:t>
            </a:fld>
            <a:endParaRPr lang="en-US" altLang="en-US" smtClean="0"/>
          </a:p>
        </p:txBody>
      </p:sp>
    </p:spTree>
    <p:extLst>
      <p:ext uri="{BB962C8B-B14F-4D97-AF65-F5344CB8AC3E}">
        <p14:creationId xmlns:p14="http://schemas.microsoft.com/office/powerpoint/2010/main" val="293346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8</a:t>
            </a:fld>
            <a:endParaRPr lang="en-US"/>
          </a:p>
        </p:txBody>
      </p:sp>
    </p:spTree>
    <p:extLst>
      <p:ext uri="{BB962C8B-B14F-4D97-AF65-F5344CB8AC3E}">
        <p14:creationId xmlns:p14="http://schemas.microsoft.com/office/powerpoint/2010/main" val="36046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13</a:t>
            </a:fld>
            <a:endParaRPr lang="en-US"/>
          </a:p>
        </p:txBody>
      </p:sp>
    </p:spTree>
    <p:extLst>
      <p:ext uri="{BB962C8B-B14F-4D97-AF65-F5344CB8AC3E}">
        <p14:creationId xmlns:p14="http://schemas.microsoft.com/office/powerpoint/2010/main" val="316263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14</a:t>
            </a:fld>
            <a:endParaRPr lang="en-US"/>
          </a:p>
        </p:txBody>
      </p:sp>
    </p:spTree>
    <p:extLst>
      <p:ext uri="{BB962C8B-B14F-4D97-AF65-F5344CB8AC3E}">
        <p14:creationId xmlns:p14="http://schemas.microsoft.com/office/powerpoint/2010/main" val="400838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altLang="en-US" dirty="0" smtClean="0"/>
              <a:t>Parents may become </a:t>
            </a:r>
            <a:r>
              <a:rPr lang="en-US" altLang="en-US" b="1" dirty="0" smtClean="0">
                <a:solidFill>
                  <a:srgbClr val="FFFFFF"/>
                </a:solidFill>
              </a:rPr>
              <a:t>overprotective</a:t>
            </a:r>
            <a:r>
              <a:rPr lang="en-US" altLang="en-US" dirty="0" smtClean="0"/>
              <a:t> and </a:t>
            </a:r>
            <a:r>
              <a:rPr lang="en-US" altLang="en-US" b="1" dirty="0" smtClean="0">
                <a:solidFill>
                  <a:srgbClr val="FFFFFF"/>
                </a:solidFill>
              </a:rPr>
              <a:t>restrict </a:t>
            </a:r>
            <a:r>
              <a:rPr lang="en-US" altLang="en-US" dirty="0" smtClean="0"/>
              <a:t>previously enjoyed freedom </a:t>
            </a:r>
            <a:r>
              <a:rPr lang="en-US" altLang="en-US" sz="1050" dirty="0" smtClean="0"/>
              <a:t>(e.g., driving to school, bike riding, climbing on equipment). </a:t>
            </a:r>
            <a:endParaRPr lang="en-US" dirty="0" smtClean="0"/>
          </a:p>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16</a:t>
            </a:fld>
            <a:endParaRPr lang="en-US"/>
          </a:p>
        </p:txBody>
      </p:sp>
    </p:spTree>
    <p:extLst>
      <p:ext uri="{BB962C8B-B14F-4D97-AF65-F5344CB8AC3E}">
        <p14:creationId xmlns:p14="http://schemas.microsoft.com/office/powerpoint/2010/main" val="400977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31</a:t>
            </a:fld>
            <a:endParaRPr lang="en-US"/>
          </a:p>
        </p:txBody>
      </p:sp>
    </p:spTree>
    <p:extLst>
      <p:ext uri="{BB962C8B-B14F-4D97-AF65-F5344CB8AC3E}">
        <p14:creationId xmlns:p14="http://schemas.microsoft.com/office/powerpoint/2010/main" val="400838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38</a:t>
            </a:fld>
            <a:endParaRPr lang="en-US"/>
          </a:p>
        </p:txBody>
      </p:sp>
    </p:spTree>
    <p:extLst>
      <p:ext uri="{BB962C8B-B14F-4D97-AF65-F5344CB8AC3E}">
        <p14:creationId xmlns:p14="http://schemas.microsoft.com/office/powerpoint/2010/main" val="203711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43</a:t>
            </a:fld>
            <a:endParaRPr lang="en-US"/>
          </a:p>
        </p:txBody>
      </p:sp>
    </p:spTree>
    <p:extLst>
      <p:ext uri="{BB962C8B-B14F-4D97-AF65-F5344CB8AC3E}">
        <p14:creationId xmlns:p14="http://schemas.microsoft.com/office/powerpoint/2010/main" val="366233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8934F-B178-42BB-B8BE-077A9649EBB9}" type="slidenum">
              <a:rPr lang="en-US" smtClean="0"/>
              <a:pPr/>
              <a:t>45</a:t>
            </a:fld>
            <a:endParaRPr lang="en-US"/>
          </a:p>
        </p:txBody>
      </p:sp>
    </p:spTree>
    <p:extLst>
      <p:ext uri="{BB962C8B-B14F-4D97-AF65-F5344CB8AC3E}">
        <p14:creationId xmlns:p14="http://schemas.microsoft.com/office/powerpoint/2010/main" val="401982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D5D3C-54AE-4D39-9EBF-0FA1A14A52F2}" type="datetimeFigureOut">
              <a:rPr lang="en-US" smtClean="0"/>
              <a:pPr/>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D5D3C-54AE-4D39-9EBF-0FA1A14A52F2}" type="datetimeFigureOut">
              <a:rPr lang="en-US" smtClean="0"/>
              <a:pPr/>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D5D3C-54AE-4D39-9EBF-0FA1A14A52F2}" type="datetimeFigureOut">
              <a:rPr lang="en-US" smtClean="0"/>
              <a:pPr/>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D5D3C-54AE-4D39-9EBF-0FA1A14A52F2}" type="datetimeFigureOut">
              <a:rPr lang="en-US" smtClean="0"/>
              <a:pPr/>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D5D3C-54AE-4D39-9EBF-0FA1A14A52F2}" type="datetimeFigureOut">
              <a:rPr lang="en-US" smtClean="0"/>
              <a:pPr/>
              <a:t>9/27/16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D5D3C-54AE-4D39-9EBF-0FA1A14A52F2}" type="datetimeFigureOut">
              <a:rPr lang="en-US" smtClean="0"/>
              <a:pPr/>
              <a:t>9/27/16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D5D3C-54AE-4D39-9EBF-0FA1A14A52F2}" type="datetimeFigureOut">
              <a:rPr lang="en-US" smtClean="0"/>
              <a:pPr/>
              <a:t>9/27/16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D5D3C-54AE-4D39-9EBF-0FA1A14A52F2}" type="datetimeFigureOut">
              <a:rPr lang="en-US" smtClean="0"/>
              <a:pPr/>
              <a:t>9/27/16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D5D3C-54AE-4D39-9EBF-0FA1A14A52F2}" type="datetimeFigureOut">
              <a:rPr lang="en-US" smtClean="0"/>
              <a:pPr/>
              <a:t>9/27/16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D5D3C-54AE-4D39-9EBF-0FA1A14A52F2}" type="datetimeFigureOut">
              <a:rPr lang="en-US" smtClean="0"/>
              <a:pPr/>
              <a:t>9/27/16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D5D3C-54AE-4D39-9EBF-0FA1A14A52F2}" type="datetimeFigureOut">
              <a:rPr lang="en-US" smtClean="0"/>
              <a:pPr/>
              <a:t>9/27/16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B1FE9-8970-46A4-983A-F3EF0A4715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5D3C-54AE-4D39-9EBF-0FA1A14A52F2}" type="datetimeFigureOut">
              <a:rPr lang="en-US" smtClean="0"/>
              <a:pPr/>
              <a:t>9/27/16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B1FE9-8970-46A4-983A-F3EF0A4715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cdc.gov/concussion/signs_symptoms.html" TargetMode="External"/><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5.emf"/><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2.jpe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9.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5" Type="http://schemas.openxmlformats.org/officeDocument/2006/relationships/image" Target="../media/image13.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emf"/><Relationship Id="rId5" Type="http://schemas.openxmlformats.org/officeDocument/2006/relationships/image" Target="../media/image2.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emf"/><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emf"/><Relationship Id="rId5" Type="http://schemas.openxmlformats.org/officeDocument/2006/relationships/hyperlink" Target="http://brain101.orcasinc.com/5000/" TargetMode="External"/><Relationship Id="rId6" Type="http://schemas.openxmlformats.org/officeDocument/2006/relationships/hyperlink" Target="http://www.cdc.gov/headsup/index.html" TargetMode="Externa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www.nationwidechildrens.org/concussions-in-the-classro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3.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hyperlink" Target="http://www.cdc.gov/concussion/signs_symptoms.html" TargetMode="External"/><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1" y="4724400"/>
            <a:ext cx="6553199" cy="1600200"/>
          </a:xfrm>
        </p:spPr>
        <p:txBody>
          <a:bodyPr>
            <a:normAutofit/>
          </a:bodyPr>
          <a:lstStyle/>
          <a:p>
            <a:r>
              <a:rPr lang="en-US" sz="2000" dirty="0" smtClean="0">
                <a:latin typeface="Arial Rounded MT Bold"/>
              </a:rPr>
              <a:t>Presented by Dr. Susan Davies</a:t>
            </a:r>
          </a:p>
          <a:p>
            <a:r>
              <a:rPr lang="en-US" sz="2000" dirty="0" smtClean="0">
                <a:latin typeface="Arial Rounded MT Bold"/>
              </a:rPr>
              <a:t>Associate Professor      University of Dayton</a:t>
            </a:r>
          </a:p>
          <a:p>
            <a:endParaRPr lang="en-US" sz="2000" dirty="0">
              <a:latin typeface="Arial Rounded MT Bold"/>
            </a:endParaRPr>
          </a:p>
          <a:p>
            <a:r>
              <a:rPr lang="en-US" sz="1100" dirty="0" smtClean="0">
                <a:latin typeface="Arial Rounded MT Bold"/>
              </a:rPr>
              <a:t>This content was developed with support from the Ohio Department of Health</a:t>
            </a:r>
          </a:p>
          <a:p>
            <a:endParaRPr lang="en-US" sz="2000" dirty="0">
              <a:latin typeface="Arial Rounded MT Bold"/>
            </a:endParaRPr>
          </a:p>
          <a:p>
            <a:endParaRPr lang="en-US" sz="2000" dirty="0" smtClean="0">
              <a:latin typeface="Arial Rounded MT Bold"/>
            </a:endParaRPr>
          </a:p>
          <a:p>
            <a:endParaRPr lang="en-US" sz="2000" dirty="0">
              <a:latin typeface="Arial Rounded MT Bold"/>
            </a:endParaRPr>
          </a:p>
        </p:txBody>
      </p:sp>
      <p:pic>
        <p:nvPicPr>
          <p:cNvPr id="6" name="Picture 5" descr="TBI grey red.jpg"/>
          <p:cNvPicPr>
            <a:picLocks noChangeAspect="1"/>
          </p:cNvPicPr>
          <p:nvPr/>
        </p:nvPicPr>
        <p:blipFill>
          <a:blip r:embed="rId2"/>
          <a:stretch>
            <a:fillRect/>
          </a:stretch>
        </p:blipFill>
        <p:spPr>
          <a:xfrm>
            <a:off x="0" y="1710187"/>
            <a:ext cx="9144000" cy="2404613"/>
          </a:xfrm>
          <a:prstGeom prst="rect">
            <a:avLst/>
          </a:prstGeom>
        </p:spPr>
      </p:pic>
      <p:sp>
        <p:nvSpPr>
          <p:cNvPr id="2" name="Title 1"/>
          <p:cNvSpPr>
            <a:spLocks noGrp="1"/>
          </p:cNvSpPr>
          <p:nvPr>
            <p:ph type="ctrTitle"/>
          </p:nvPr>
        </p:nvSpPr>
        <p:spPr>
          <a:xfrm>
            <a:off x="1066801" y="1066800"/>
            <a:ext cx="6705599" cy="3810000"/>
          </a:xfrm>
        </p:spPr>
        <p:txBody>
          <a:bodyPr>
            <a:normAutofit/>
          </a:bodyPr>
          <a:lstStyle/>
          <a:p>
            <a:r>
              <a:rPr lang="en-US" sz="3200" dirty="0" smtClean="0">
                <a:solidFill>
                  <a:schemeClr val="bg1"/>
                </a:solidFill>
                <a:latin typeface="Arial Rounded MT Bold"/>
              </a:rPr>
              <a:t>Managing Concussions </a:t>
            </a:r>
            <a:br>
              <a:rPr lang="en-US" sz="3200" dirty="0" smtClean="0">
                <a:solidFill>
                  <a:schemeClr val="bg1"/>
                </a:solidFill>
                <a:latin typeface="Arial Rounded MT Bold"/>
              </a:rPr>
            </a:br>
            <a:r>
              <a:rPr lang="en-US" sz="3200" dirty="0" smtClean="0">
                <a:solidFill>
                  <a:schemeClr val="bg1"/>
                </a:solidFill>
                <a:latin typeface="Arial Rounded MT Bold"/>
              </a:rPr>
              <a:t>in Schools: </a:t>
            </a:r>
            <a:br>
              <a:rPr lang="en-US" sz="3200" dirty="0" smtClean="0">
                <a:solidFill>
                  <a:schemeClr val="bg1"/>
                </a:solidFill>
                <a:latin typeface="Arial Rounded MT Bold"/>
              </a:rPr>
            </a:br>
            <a:r>
              <a:rPr lang="en-US" sz="3200" dirty="0" smtClean="0">
                <a:solidFill>
                  <a:schemeClr val="bg1"/>
                </a:solidFill>
                <a:latin typeface="Arial Rounded MT Bold"/>
              </a:rPr>
              <a:t>Return to Learn!</a:t>
            </a:r>
            <a:endParaRPr lang="en-US" sz="3200" dirty="0">
              <a:solidFill>
                <a:schemeClr val="bg1"/>
              </a:solidFill>
              <a:latin typeface="Arial Rounded MT Bold"/>
            </a:endParaRPr>
          </a:p>
        </p:txBody>
      </p:sp>
    </p:spTree>
    <p:extLst>
      <p:ext uri="{BB962C8B-B14F-4D97-AF65-F5344CB8AC3E}">
        <p14:creationId xmlns:p14="http://schemas.microsoft.com/office/powerpoint/2010/main" val="6752898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ottom red.jpg"/>
          <p:cNvPicPr>
            <a:picLocks noChangeAspect="1"/>
          </p:cNvPicPr>
          <p:nvPr/>
        </p:nvPicPr>
        <p:blipFill>
          <a:blip r:embed="rId2"/>
          <a:stretch>
            <a:fillRect/>
          </a:stretch>
        </p:blipFill>
        <p:spPr>
          <a:xfrm>
            <a:off x="6858000" y="1676400"/>
            <a:ext cx="2057400" cy="952500"/>
          </a:xfrm>
          <a:prstGeom prst="rect">
            <a:avLst/>
          </a:prstGeom>
        </p:spPr>
      </p:pic>
      <p:pic>
        <p:nvPicPr>
          <p:cNvPr id="21" name="Picture 20" descr="bottom red.jpg"/>
          <p:cNvPicPr>
            <a:picLocks noChangeAspect="1"/>
          </p:cNvPicPr>
          <p:nvPr/>
        </p:nvPicPr>
        <p:blipFill>
          <a:blip r:embed="rId2"/>
          <a:stretch>
            <a:fillRect/>
          </a:stretch>
        </p:blipFill>
        <p:spPr>
          <a:xfrm>
            <a:off x="4648200" y="1676400"/>
            <a:ext cx="2057400" cy="952500"/>
          </a:xfrm>
          <a:prstGeom prst="rect">
            <a:avLst/>
          </a:prstGeom>
        </p:spPr>
      </p:pic>
      <p:pic>
        <p:nvPicPr>
          <p:cNvPr id="20" name="Picture 19" descr="bottom red.jpg"/>
          <p:cNvPicPr>
            <a:picLocks noChangeAspect="1"/>
          </p:cNvPicPr>
          <p:nvPr/>
        </p:nvPicPr>
        <p:blipFill>
          <a:blip r:embed="rId2"/>
          <a:stretch>
            <a:fillRect/>
          </a:stretch>
        </p:blipFill>
        <p:spPr>
          <a:xfrm>
            <a:off x="2362200" y="1676400"/>
            <a:ext cx="2057400" cy="952500"/>
          </a:xfrm>
          <a:prstGeom prst="rect">
            <a:avLst/>
          </a:prstGeom>
        </p:spPr>
      </p:pic>
      <p:pic>
        <p:nvPicPr>
          <p:cNvPr id="5" name="Picture 4" descr="NEW.jpg"/>
          <p:cNvPicPr>
            <a:picLocks noChangeAspect="1"/>
          </p:cNvPicPr>
          <p:nvPr/>
        </p:nvPicPr>
        <p:blipFill>
          <a:blip r:embed="rId3"/>
          <a:stretch>
            <a:fillRect/>
          </a:stretch>
        </p:blipFill>
        <p:spPr>
          <a:xfrm>
            <a:off x="0" y="76200"/>
            <a:ext cx="9220200" cy="1443789"/>
          </a:xfrm>
          <a:prstGeom prst="rect">
            <a:avLst/>
          </a:prstGeom>
        </p:spPr>
      </p:pic>
      <p:sp>
        <p:nvSpPr>
          <p:cNvPr id="22530"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sz="3600" cap="none" dirty="0" smtClean="0">
                <a:solidFill>
                  <a:schemeClr val="bg1"/>
                </a:solidFill>
                <a:latin typeface="Arial Rounded MT Bold"/>
              </a:rPr>
              <a:t>Effects </a:t>
            </a:r>
            <a:r>
              <a:rPr lang="en-US" altLang="en-US" sz="3600" dirty="0" smtClean="0">
                <a:solidFill>
                  <a:schemeClr val="bg1"/>
                </a:solidFill>
                <a:latin typeface="Arial Rounded MT Bold"/>
              </a:rPr>
              <a:t>of a Concussion</a:t>
            </a:r>
            <a:r>
              <a:rPr lang="en-US" altLang="en-US" sz="3600" cap="none" dirty="0" smtClean="0">
                <a:solidFill>
                  <a:schemeClr val="bg1"/>
                </a:solidFill>
                <a:latin typeface="Arial Rounded MT Bold"/>
              </a:rPr>
              <a:t>: Symptoms</a:t>
            </a:r>
          </a:p>
        </p:txBody>
      </p:sp>
      <p:sp>
        <p:nvSpPr>
          <p:cNvPr id="22532" name="Rectangle 4"/>
          <p:cNvSpPr>
            <a:spLocks noChangeArrowheads="1"/>
          </p:cNvSpPr>
          <p:nvPr/>
        </p:nvSpPr>
        <p:spPr bwMode="auto">
          <a:xfrm>
            <a:off x="0" y="61722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Font typeface="Arial" charset="0"/>
              <a:buChar char="•"/>
              <a:defRPr sz="2400">
                <a:solidFill>
                  <a:schemeClr val="tx2"/>
                </a:solidFill>
                <a:latin typeface="Century Gothic" pitchFamily="-108" charset="0"/>
                <a:ea typeface="ＭＳ Ｐゴシック" pitchFamily="-108" charset="-128"/>
              </a:defRPr>
            </a:lvl1pPr>
            <a:lvl2pPr marL="273050" eaLnBrk="0" hangingPunct="0">
              <a:spcBef>
                <a:spcPct val="20000"/>
              </a:spcBef>
              <a:buClr>
                <a:schemeClr val="accent2"/>
              </a:buClr>
              <a:buFont typeface="Arial" charset="0"/>
              <a:buChar char="•"/>
              <a:defRPr sz="2000">
                <a:solidFill>
                  <a:schemeClr val="tx2"/>
                </a:solidFill>
                <a:latin typeface="Century Gothic" pitchFamily="-108" charset="0"/>
                <a:ea typeface="ＭＳ Ｐゴシック" pitchFamily="-108" charset="-128"/>
              </a:defRPr>
            </a:lvl2pPr>
            <a:lvl3pPr marL="1143000" indent="-228600" eaLnBrk="0" hangingPunct="0">
              <a:spcBef>
                <a:spcPct val="20000"/>
              </a:spcBef>
              <a:buClr>
                <a:srgbClr val="B5AE53"/>
              </a:buClr>
              <a:buFont typeface="Arial" charset="0"/>
              <a:buChar char="•"/>
              <a:defRPr>
                <a:solidFill>
                  <a:schemeClr val="tx2"/>
                </a:solidFill>
                <a:latin typeface="Century Gothic" pitchFamily="-108" charset="0"/>
                <a:ea typeface="ＭＳ Ｐゴシック" pitchFamily="-108" charset="-128"/>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108" charset="0"/>
                <a:ea typeface="ＭＳ Ｐゴシック" pitchFamily="-108" charset="-128"/>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108" charset="0"/>
                <a:ea typeface="ＭＳ Ｐゴシック" pitchFamily="-108" charset="-128"/>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9pPr>
          </a:lstStyle>
          <a:p>
            <a:pPr lvl="1" eaLnBrk="1" hangingPunct="1">
              <a:spcBef>
                <a:spcPct val="0"/>
              </a:spcBef>
              <a:buClrTx/>
              <a:buFontTx/>
              <a:buNone/>
            </a:pPr>
            <a:r>
              <a:rPr lang="en-US" altLang="en-US" sz="1400" dirty="0">
                <a:solidFill>
                  <a:srgbClr val="000000"/>
                </a:solidFill>
                <a:latin typeface="+mn-lt"/>
              </a:rPr>
              <a:t>Centers for Disease Control and Prevention. “Concussion.” </a:t>
            </a:r>
            <a:r>
              <a:rPr lang="en-US" altLang="en-US" sz="1400" dirty="0">
                <a:solidFill>
                  <a:srgbClr val="000000"/>
                </a:solidFill>
                <a:latin typeface="+mn-lt"/>
                <a:hlinkClick r:id="rId4"/>
              </a:rPr>
              <a:t>http://www.cdc.gov/concussion/signs_symptoms.html</a:t>
            </a:r>
            <a:r>
              <a:rPr lang="en-US" altLang="en-US" sz="1400" dirty="0">
                <a:solidFill>
                  <a:srgbClr val="000000"/>
                </a:solidFill>
                <a:latin typeface="+mn-lt"/>
              </a:rPr>
              <a:t> </a:t>
            </a:r>
          </a:p>
        </p:txBody>
      </p:sp>
      <p:pic>
        <p:nvPicPr>
          <p:cNvPr id="8" name="Picture 7" descr="bottom red.jpg"/>
          <p:cNvPicPr>
            <a:picLocks noChangeAspect="1"/>
          </p:cNvPicPr>
          <p:nvPr/>
        </p:nvPicPr>
        <p:blipFill>
          <a:blip r:embed="rId2"/>
          <a:stretch>
            <a:fillRect/>
          </a:stretch>
        </p:blipFill>
        <p:spPr>
          <a:xfrm>
            <a:off x="152400" y="1676400"/>
            <a:ext cx="2057400" cy="952500"/>
          </a:xfrm>
          <a:prstGeom prst="rect">
            <a:avLst/>
          </a:prstGeom>
        </p:spPr>
      </p:pic>
      <p:sp>
        <p:nvSpPr>
          <p:cNvPr id="12" name="TextBox 11"/>
          <p:cNvSpPr txBox="1"/>
          <p:nvPr/>
        </p:nvSpPr>
        <p:spPr>
          <a:xfrm>
            <a:off x="533400" y="1828800"/>
            <a:ext cx="1109912" cy="646331"/>
          </a:xfrm>
          <a:prstGeom prst="rect">
            <a:avLst/>
          </a:prstGeom>
          <a:noFill/>
        </p:spPr>
        <p:txBody>
          <a:bodyPr wrap="none" rtlCol="0">
            <a:spAutoFit/>
          </a:bodyPr>
          <a:lstStyle/>
          <a:p>
            <a:r>
              <a:rPr lang="en-US" b="1" dirty="0" smtClean="0">
                <a:solidFill>
                  <a:schemeClr val="bg1"/>
                </a:solidFill>
              </a:rPr>
              <a:t>Cognitive</a:t>
            </a:r>
            <a:r>
              <a:rPr lang="en-US" dirty="0" smtClean="0">
                <a:solidFill>
                  <a:schemeClr val="bg1"/>
                </a:solidFill>
              </a:rPr>
              <a:t> </a:t>
            </a:r>
          </a:p>
          <a:p>
            <a:r>
              <a:rPr lang="en-US" dirty="0" smtClean="0">
                <a:solidFill>
                  <a:schemeClr val="bg1"/>
                </a:solidFill>
              </a:rPr>
              <a:t>(</a:t>
            </a:r>
            <a:r>
              <a:rPr lang="en-US" b="1" dirty="0" smtClean="0">
                <a:solidFill>
                  <a:srgbClr val="FFFFFF"/>
                </a:solidFill>
              </a:rPr>
              <a:t>thinking</a:t>
            </a:r>
            <a:r>
              <a:rPr lang="en-US" dirty="0" smtClean="0">
                <a:solidFill>
                  <a:srgbClr val="FFFFFF"/>
                </a:solidFill>
              </a:rPr>
              <a:t>)</a:t>
            </a:r>
            <a:endParaRPr lang="en-US" dirty="0">
              <a:solidFill>
                <a:srgbClr val="FFFFFF"/>
              </a:solidFill>
            </a:endParaRPr>
          </a:p>
        </p:txBody>
      </p:sp>
      <p:sp>
        <p:nvSpPr>
          <p:cNvPr id="13" name="TextBox 12"/>
          <p:cNvSpPr txBox="1"/>
          <p:nvPr/>
        </p:nvSpPr>
        <p:spPr>
          <a:xfrm>
            <a:off x="2895600" y="1905000"/>
            <a:ext cx="949749" cy="369332"/>
          </a:xfrm>
          <a:prstGeom prst="rect">
            <a:avLst/>
          </a:prstGeom>
          <a:noFill/>
        </p:spPr>
        <p:txBody>
          <a:bodyPr wrap="none" rtlCol="0">
            <a:spAutoFit/>
          </a:bodyPr>
          <a:lstStyle/>
          <a:p>
            <a:r>
              <a:rPr lang="en-US" b="1" dirty="0" smtClean="0">
                <a:solidFill>
                  <a:schemeClr val="bg1"/>
                </a:solidFill>
              </a:rPr>
              <a:t>Physical</a:t>
            </a:r>
            <a:endParaRPr lang="en-US" b="1" dirty="0">
              <a:solidFill>
                <a:srgbClr val="FFFFFF"/>
              </a:solidFill>
            </a:endParaRPr>
          </a:p>
        </p:txBody>
      </p:sp>
      <p:sp>
        <p:nvSpPr>
          <p:cNvPr id="14" name="TextBox 13"/>
          <p:cNvSpPr txBox="1"/>
          <p:nvPr/>
        </p:nvSpPr>
        <p:spPr>
          <a:xfrm>
            <a:off x="4769508" y="1916668"/>
            <a:ext cx="1859892" cy="369332"/>
          </a:xfrm>
          <a:prstGeom prst="rect">
            <a:avLst/>
          </a:prstGeom>
          <a:noFill/>
        </p:spPr>
        <p:txBody>
          <a:bodyPr wrap="none" rtlCol="0">
            <a:spAutoFit/>
          </a:bodyPr>
          <a:lstStyle/>
          <a:p>
            <a:r>
              <a:rPr lang="en-US" b="1" dirty="0" smtClean="0">
                <a:solidFill>
                  <a:schemeClr val="bg1"/>
                </a:solidFill>
              </a:rPr>
              <a:t>Emotional/Mood</a:t>
            </a:r>
            <a:endParaRPr lang="en-US" b="1" dirty="0">
              <a:solidFill>
                <a:srgbClr val="FFFFFF"/>
              </a:solidFill>
            </a:endParaRPr>
          </a:p>
        </p:txBody>
      </p:sp>
      <p:sp>
        <p:nvSpPr>
          <p:cNvPr id="15" name="TextBox 14"/>
          <p:cNvSpPr txBox="1"/>
          <p:nvPr/>
        </p:nvSpPr>
        <p:spPr>
          <a:xfrm>
            <a:off x="7522856" y="1981200"/>
            <a:ext cx="706744" cy="369332"/>
          </a:xfrm>
          <a:prstGeom prst="rect">
            <a:avLst/>
          </a:prstGeom>
          <a:noFill/>
        </p:spPr>
        <p:txBody>
          <a:bodyPr wrap="none" rtlCol="0">
            <a:spAutoFit/>
          </a:bodyPr>
          <a:lstStyle/>
          <a:p>
            <a:r>
              <a:rPr lang="en-US" b="1" dirty="0" smtClean="0">
                <a:solidFill>
                  <a:schemeClr val="bg1"/>
                </a:solidFill>
              </a:rPr>
              <a:t>Sleep</a:t>
            </a:r>
            <a:endParaRPr lang="en-US" b="1" dirty="0">
              <a:solidFill>
                <a:srgbClr val="FFFFFF"/>
              </a:solidFill>
            </a:endParaRPr>
          </a:p>
        </p:txBody>
      </p:sp>
      <p:pic>
        <p:nvPicPr>
          <p:cNvPr id="16" name="Picture 15" descr="NEW.ai"/>
          <p:cNvPicPr>
            <a:picLocks noChangeAspect="1"/>
          </p:cNvPicPr>
          <p:nvPr/>
        </p:nvPicPr>
        <p:blipFill>
          <a:blip r:embed="rId5"/>
          <a:stretch>
            <a:fillRect/>
          </a:stretch>
        </p:blipFill>
        <p:spPr>
          <a:xfrm>
            <a:off x="152400" y="2819400"/>
            <a:ext cx="2057400" cy="2971800"/>
          </a:xfrm>
          <a:prstGeom prst="rect">
            <a:avLst/>
          </a:prstGeom>
        </p:spPr>
      </p:pic>
      <p:sp>
        <p:nvSpPr>
          <p:cNvPr id="19" name="TextBox 18"/>
          <p:cNvSpPr txBox="1"/>
          <p:nvPr/>
        </p:nvSpPr>
        <p:spPr>
          <a:xfrm>
            <a:off x="228600" y="2895600"/>
            <a:ext cx="1905000" cy="2585323"/>
          </a:xfrm>
          <a:prstGeom prst="rect">
            <a:avLst/>
          </a:prstGeom>
          <a:noFill/>
        </p:spPr>
        <p:txBody>
          <a:bodyPr wrap="square" rtlCol="0">
            <a:spAutoFit/>
          </a:bodyPr>
          <a:lstStyle/>
          <a:p>
            <a:pPr>
              <a:buClr>
                <a:schemeClr val="bg1"/>
              </a:buClr>
              <a:buFont typeface="Courier New"/>
              <a:buChar char="o"/>
            </a:pPr>
            <a:r>
              <a:rPr lang="en-US" dirty="0" smtClean="0"/>
              <a:t>Feeling slowed down</a:t>
            </a:r>
          </a:p>
          <a:p>
            <a:pPr>
              <a:buClr>
                <a:schemeClr val="bg1"/>
              </a:buClr>
            </a:pPr>
            <a:endParaRPr lang="en-US" dirty="0" smtClean="0"/>
          </a:p>
          <a:p>
            <a:pPr>
              <a:buClr>
                <a:schemeClr val="bg1"/>
              </a:buClr>
              <a:buFont typeface="Courier New"/>
              <a:buChar char="o"/>
            </a:pPr>
            <a:r>
              <a:rPr lang="en-US" dirty="0" smtClean="0"/>
              <a:t>Difficulty concentrating</a:t>
            </a:r>
          </a:p>
          <a:p>
            <a:pPr>
              <a:buClr>
                <a:schemeClr val="bg1"/>
              </a:buClr>
            </a:pPr>
            <a:endParaRPr lang="en-US" dirty="0" smtClean="0"/>
          </a:p>
          <a:p>
            <a:pPr>
              <a:buClr>
                <a:schemeClr val="bg1"/>
              </a:buClr>
              <a:buFont typeface="Courier New"/>
              <a:buChar char="o"/>
            </a:pPr>
            <a:r>
              <a:rPr lang="en-US" dirty="0" smtClean="0"/>
              <a:t>Difficulty remembering new information</a:t>
            </a:r>
            <a:endParaRPr lang="en-US" dirty="0"/>
          </a:p>
        </p:txBody>
      </p:sp>
      <p:pic>
        <p:nvPicPr>
          <p:cNvPr id="23" name="Picture 22" descr="NEW.ai"/>
          <p:cNvPicPr>
            <a:picLocks noChangeAspect="1"/>
          </p:cNvPicPr>
          <p:nvPr/>
        </p:nvPicPr>
        <p:blipFill>
          <a:blip r:embed="rId5"/>
          <a:stretch>
            <a:fillRect/>
          </a:stretch>
        </p:blipFill>
        <p:spPr>
          <a:xfrm>
            <a:off x="2362200" y="2819400"/>
            <a:ext cx="2057400" cy="2971800"/>
          </a:xfrm>
          <a:prstGeom prst="rect">
            <a:avLst/>
          </a:prstGeom>
        </p:spPr>
      </p:pic>
      <p:pic>
        <p:nvPicPr>
          <p:cNvPr id="24" name="Picture 23" descr="NEW.ai"/>
          <p:cNvPicPr>
            <a:picLocks noChangeAspect="1"/>
          </p:cNvPicPr>
          <p:nvPr/>
        </p:nvPicPr>
        <p:blipFill>
          <a:blip r:embed="rId5"/>
          <a:stretch>
            <a:fillRect/>
          </a:stretch>
        </p:blipFill>
        <p:spPr>
          <a:xfrm>
            <a:off x="4648200" y="2819400"/>
            <a:ext cx="2057400" cy="2971800"/>
          </a:xfrm>
          <a:prstGeom prst="rect">
            <a:avLst/>
          </a:prstGeom>
        </p:spPr>
      </p:pic>
      <p:sp>
        <p:nvSpPr>
          <p:cNvPr id="25" name="TextBox 24"/>
          <p:cNvSpPr txBox="1"/>
          <p:nvPr/>
        </p:nvSpPr>
        <p:spPr>
          <a:xfrm>
            <a:off x="2362200" y="2819401"/>
            <a:ext cx="1905000" cy="2970044"/>
          </a:xfrm>
          <a:prstGeom prst="rect">
            <a:avLst/>
          </a:prstGeom>
          <a:noFill/>
        </p:spPr>
        <p:txBody>
          <a:bodyPr wrap="square" rtlCol="0">
            <a:spAutoFit/>
          </a:bodyPr>
          <a:lstStyle/>
          <a:p>
            <a:pPr>
              <a:buClr>
                <a:schemeClr val="bg1"/>
              </a:buClr>
              <a:buFont typeface="Courier New"/>
              <a:buChar char="o"/>
            </a:pPr>
            <a:r>
              <a:rPr lang="en-US" sz="1700" dirty="0" smtClean="0"/>
              <a:t>Headache</a:t>
            </a:r>
          </a:p>
          <a:p>
            <a:pPr>
              <a:buClr>
                <a:schemeClr val="bg1"/>
              </a:buClr>
              <a:buFont typeface="Courier New"/>
              <a:buChar char="o"/>
            </a:pPr>
            <a:r>
              <a:rPr lang="en-US" sz="1700" dirty="0" smtClean="0"/>
              <a:t>Fuzzy or blurry vision</a:t>
            </a:r>
          </a:p>
          <a:p>
            <a:pPr>
              <a:buClr>
                <a:schemeClr val="bg1"/>
              </a:buClr>
              <a:buFont typeface="Courier New"/>
              <a:buChar char="o"/>
            </a:pPr>
            <a:r>
              <a:rPr lang="en-US" sz="1700" dirty="0" smtClean="0"/>
              <a:t>Nausea or vomiting (early on)</a:t>
            </a:r>
          </a:p>
          <a:p>
            <a:pPr>
              <a:buClr>
                <a:schemeClr val="bg1"/>
              </a:buClr>
              <a:buFont typeface="Courier New"/>
              <a:buChar char="o"/>
            </a:pPr>
            <a:r>
              <a:rPr lang="en-US" sz="1700" dirty="0" smtClean="0"/>
              <a:t>Sensitivity to noise or light</a:t>
            </a:r>
          </a:p>
          <a:p>
            <a:pPr>
              <a:buClr>
                <a:schemeClr val="bg1"/>
              </a:buClr>
              <a:buFont typeface="Courier New"/>
              <a:buChar char="o"/>
            </a:pPr>
            <a:r>
              <a:rPr lang="en-US" sz="1700" dirty="0" smtClean="0"/>
              <a:t>Balance problems</a:t>
            </a:r>
          </a:p>
          <a:p>
            <a:pPr>
              <a:buClr>
                <a:schemeClr val="bg1"/>
              </a:buClr>
              <a:buFont typeface="Courier New"/>
              <a:buChar char="o"/>
            </a:pPr>
            <a:r>
              <a:rPr lang="en-US" sz="1700" dirty="0" smtClean="0"/>
              <a:t>Feeling tired/having no energy</a:t>
            </a:r>
          </a:p>
          <a:p>
            <a:pPr>
              <a:buClr>
                <a:schemeClr val="bg1"/>
              </a:buClr>
              <a:buFont typeface="Courier New"/>
              <a:buChar char="o"/>
            </a:pPr>
            <a:endParaRPr lang="en-US" sz="1700" dirty="0"/>
          </a:p>
        </p:txBody>
      </p:sp>
      <p:sp>
        <p:nvSpPr>
          <p:cNvPr id="26" name="TextBox 25"/>
          <p:cNvSpPr txBox="1"/>
          <p:nvPr/>
        </p:nvSpPr>
        <p:spPr>
          <a:xfrm>
            <a:off x="4648200" y="2895600"/>
            <a:ext cx="1905000" cy="2308324"/>
          </a:xfrm>
          <a:prstGeom prst="rect">
            <a:avLst/>
          </a:prstGeom>
          <a:noFill/>
        </p:spPr>
        <p:txBody>
          <a:bodyPr wrap="square" rtlCol="0">
            <a:spAutoFit/>
          </a:bodyPr>
          <a:lstStyle/>
          <a:p>
            <a:pPr>
              <a:buClr>
                <a:schemeClr val="bg1"/>
              </a:buClr>
              <a:buFont typeface="Courier New"/>
              <a:buChar char="o"/>
            </a:pPr>
            <a:r>
              <a:rPr lang="en-US" dirty="0" smtClean="0"/>
              <a:t>Irritability</a:t>
            </a:r>
          </a:p>
          <a:p>
            <a:pPr>
              <a:buClr>
                <a:schemeClr val="bg1"/>
              </a:buClr>
            </a:pPr>
            <a:endParaRPr lang="en-US" dirty="0" smtClean="0"/>
          </a:p>
          <a:p>
            <a:pPr>
              <a:buClr>
                <a:schemeClr val="bg1"/>
              </a:buClr>
              <a:buFont typeface="Courier New"/>
              <a:buChar char="o"/>
            </a:pPr>
            <a:r>
              <a:rPr lang="en-US" dirty="0" smtClean="0"/>
              <a:t>Sadness</a:t>
            </a:r>
          </a:p>
          <a:p>
            <a:pPr>
              <a:buClr>
                <a:schemeClr val="bg1"/>
              </a:buClr>
            </a:pPr>
            <a:endParaRPr lang="en-US" dirty="0" smtClean="0"/>
          </a:p>
          <a:p>
            <a:pPr>
              <a:buClr>
                <a:schemeClr val="bg1"/>
              </a:buClr>
              <a:buFont typeface="Courier New"/>
              <a:buChar char="o"/>
            </a:pPr>
            <a:r>
              <a:rPr lang="en-US" dirty="0" smtClean="0"/>
              <a:t>More emotional</a:t>
            </a:r>
          </a:p>
          <a:p>
            <a:pPr>
              <a:buClr>
                <a:schemeClr val="bg1"/>
              </a:buClr>
            </a:pPr>
            <a:endParaRPr lang="en-US" dirty="0" smtClean="0"/>
          </a:p>
          <a:p>
            <a:pPr>
              <a:buClr>
                <a:schemeClr val="bg1"/>
              </a:buClr>
              <a:buFont typeface="Courier New"/>
              <a:buChar char="o"/>
            </a:pPr>
            <a:r>
              <a:rPr lang="en-US" dirty="0" smtClean="0"/>
              <a:t>Nervousness or anxiety</a:t>
            </a:r>
            <a:endParaRPr lang="en-US" dirty="0"/>
          </a:p>
        </p:txBody>
      </p:sp>
      <p:pic>
        <p:nvPicPr>
          <p:cNvPr id="28" name="Picture 27" descr="NEW.ai"/>
          <p:cNvPicPr>
            <a:picLocks noChangeAspect="1"/>
          </p:cNvPicPr>
          <p:nvPr/>
        </p:nvPicPr>
        <p:blipFill>
          <a:blip r:embed="rId5"/>
          <a:stretch>
            <a:fillRect/>
          </a:stretch>
        </p:blipFill>
        <p:spPr>
          <a:xfrm>
            <a:off x="6858000" y="2819400"/>
            <a:ext cx="2057400" cy="2971800"/>
          </a:xfrm>
          <a:prstGeom prst="rect">
            <a:avLst/>
          </a:prstGeom>
        </p:spPr>
      </p:pic>
      <p:sp>
        <p:nvSpPr>
          <p:cNvPr id="29" name="TextBox 28"/>
          <p:cNvSpPr txBox="1"/>
          <p:nvPr/>
        </p:nvSpPr>
        <p:spPr>
          <a:xfrm>
            <a:off x="6934200" y="2971800"/>
            <a:ext cx="1905000" cy="2308324"/>
          </a:xfrm>
          <a:prstGeom prst="rect">
            <a:avLst/>
          </a:prstGeom>
          <a:noFill/>
        </p:spPr>
        <p:txBody>
          <a:bodyPr wrap="square" rtlCol="0">
            <a:spAutoFit/>
          </a:bodyPr>
          <a:lstStyle/>
          <a:p>
            <a:pPr>
              <a:buClr>
                <a:schemeClr val="bg1"/>
              </a:buClr>
              <a:buFont typeface="Courier New"/>
              <a:buChar char="o"/>
            </a:pPr>
            <a:r>
              <a:rPr lang="en-US" dirty="0" smtClean="0"/>
              <a:t>Sleeping more than usual</a:t>
            </a:r>
          </a:p>
          <a:p>
            <a:pPr>
              <a:buClr>
                <a:schemeClr val="bg1"/>
              </a:buClr>
            </a:pPr>
            <a:endParaRPr lang="en-US" dirty="0" smtClean="0"/>
          </a:p>
          <a:p>
            <a:pPr>
              <a:buClr>
                <a:schemeClr val="bg1"/>
              </a:buClr>
              <a:buFont typeface="Courier New"/>
              <a:buChar char="o"/>
            </a:pPr>
            <a:r>
              <a:rPr lang="en-US" dirty="0" smtClean="0"/>
              <a:t>Sleeping less than usual</a:t>
            </a:r>
          </a:p>
          <a:p>
            <a:pPr>
              <a:buClr>
                <a:schemeClr val="bg1"/>
              </a:buClr>
            </a:pPr>
            <a:endParaRPr lang="en-US" dirty="0" smtClean="0"/>
          </a:p>
          <a:p>
            <a:pPr>
              <a:buClr>
                <a:schemeClr val="bg1"/>
              </a:buClr>
              <a:buFont typeface="Courier New"/>
              <a:buChar char="o"/>
            </a:pPr>
            <a:r>
              <a:rPr lang="en-US" dirty="0" smtClean="0"/>
              <a:t>Trouble falling asleep</a:t>
            </a:r>
            <a:endParaRPr lang="en-US" dirty="0"/>
          </a:p>
        </p:txBody>
      </p:sp>
    </p:spTree>
    <p:extLst>
      <p:ext uri="{BB962C8B-B14F-4D97-AF65-F5344CB8AC3E}">
        <p14:creationId xmlns:p14="http://schemas.microsoft.com/office/powerpoint/2010/main" val="32956573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2"/>
          <a:stretch>
            <a:fillRect/>
          </a:stretch>
        </p:blipFill>
        <p:spPr>
          <a:xfrm>
            <a:off x="0" y="76200"/>
            <a:ext cx="9144000" cy="1443789"/>
          </a:xfrm>
          <a:prstGeom prst="rect">
            <a:avLst/>
          </a:prstGeom>
        </p:spPr>
      </p:pic>
      <p:sp>
        <p:nvSpPr>
          <p:cNvPr id="2" name="Title 1"/>
          <p:cNvSpPr>
            <a:spLocks noGrp="1"/>
          </p:cNvSpPr>
          <p:nvPr>
            <p:ph type="title"/>
          </p:nvPr>
        </p:nvSpPr>
        <p:spPr>
          <a:xfrm>
            <a:off x="228600" y="274638"/>
            <a:ext cx="8763000" cy="1143000"/>
          </a:xfrm>
        </p:spPr>
        <p:txBody>
          <a:bodyPr>
            <a:normAutofit fontScale="90000"/>
          </a:bodyPr>
          <a:lstStyle/>
          <a:p>
            <a:r>
              <a:rPr lang="en-US" dirty="0" smtClean="0">
                <a:solidFill>
                  <a:srgbClr val="FFFFFF"/>
                </a:solidFill>
                <a:latin typeface="Arial Rounded MT Bold"/>
                <a:cs typeface="Arial Rounded MT Bold"/>
              </a:rPr>
              <a:t>Effects of a Concussion: In School</a:t>
            </a:r>
            <a:endParaRPr lang="en-US" dirty="0">
              <a:solidFill>
                <a:srgbClr val="FFFFFF"/>
              </a:solidFill>
              <a:latin typeface="Arial Rounded MT Bold"/>
              <a:cs typeface="Arial Rounded MT Bold"/>
            </a:endParaRPr>
          </a:p>
        </p:txBody>
      </p:sp>
      <p:pic>
        <p:nvPicPr>
          <p:cNvPr id="5" name="Picture 4" descr="bottom red.jpg"/>
          <p:cNvPicPr>
            <a:picLocks noChangeAspect="1"/>
          </p:cNvPicPr>
          <p:nvPr/>
        </p:nvPicPr>
        <p:blipFill>
          <a:blip r:embed="rId3"/>
          <a:stretch>
            <a:fillRect/>
          </a:stretch>
        </p:blipFill>
        <p:spPr>
          <a:xfrm>
            <a:off x="4191000" y="1676400"/>
            <a:ext cx="4267200" cy="1066800"/>
          </a:xfrm>
          <a:prstGeom prst="rect">
            <a:avLst/>
          </a:prstGeom>
        </p:spPr>
      </p:pic>
      <p:sp>
        <p:nvSpPr>
          <p:cNvPr id="6" name="TextBox 5"/>
          <p:cNvSpPr txBox="1"/>
          <p:nvPr/>
        </p:nvSpPr>
        <p:spPr>
          <a:xfrm>
            <a:off x="4267200" y="1743670"/>
            <a:ext cx="4114800" cy="923330"/>
          </a:xfrm>
          <a:prstGeom prst="rect">
            <a:avLst/>
          </a:prstGeom>
          <a:noFill/>
        </p:spPr>
        <p:txBody>
          <a:bodyPr wrap="square" rtlCol="0">
            <a:spAutoFit/>
          </a:bodyPr>
          <a:lstStyle/>
          <a:p>
            <a:pPr algn="ctr"/>
            <a:r>
              <a:rPr lang="en-US" sz="2000" b="1" dirty="0" smtClean="0">
                <a:solidFill>
                  <a:srgbClr val="FFFFFF"/>
                </a:solidFill>
              </a:rPr>
              <a:t>Symptoms flare </a:t>
            </a:r>
            <a:r>
              <a:rPr lang="en-US" sz="2000" b="1" dirty="0" smtClean="0"/>
              <a:t>when the brain is asked to do more than it can tolerate</a:t>
            </a:r>
          </a:p>
          <a:p>
            <a:pPr algn="ctr"/>
            <a:r>
              <a:rPr lang="en-US" sz="1400" b="1" dirty="0" smtClean="0">
                <a:solidFill>
                  <a:schemeClr val="bg1"/>
                </a:solidFill>
              </a:rPr>
              <a:t>(trying to “tough it out” can make symptoms worse)</a:t>
            </a:r>
            <a:endParaRPr lang="en-US" sz="1400" b="1" dirty="0">
              <a:solidFill>
                <a:schemeClr val="bg1"/>
              </a:solidFill>
            </a:endParaRPr>
          </a:p>
        </p:txBody>
      </p:sp>
      <p:pic>
        <p:nvPicPr>
          <p:cNvPr id="7" name="Picture 6" descr="bottom red.jpg"/>
          <p:cNvPicPr>
            <a:picLocks noChangeAspect="1"/>
          </p:cNvPicPr>
          <p:nvPr/>
        </p:nvPicPr>
        <p:blipFill>
          <a:blip r:embed="rId3"/>
          <a:stretch>
            <a:fillRect/>
          </a:stretch>
        </p:blipFill>
        <p:spPr>
          <a:xfrm>
            <a:off x="4191000" y="2971800"/>
            <a:ext cx="4267200" cy="1066800"/>
          </a:xfrm>
          <a:prstGeom prst="rect">
            <a:avLst/>
          </a:prstGeom>
        </p:spPr>
      </p:pic>
      <p:sp>
        <p:nvSpPr>
          <p:cNvPr id="9" name="TextBox 8"/>
          <p:cNvSpPr txBox="1"/>
          <p:nvPr/>
        </p:nvSpPr>
        <p:spPr>
          <a:xfrm>
            <a:off x="4267200" y="3102114"/>
            <a:ext cx="4114800" cy="707886"/>
          </a:xfrm>
          <a:prstGeom prst="rect">
            <a:avLst/>
          </a:prstGeom>
          <a:noFill/>
        </p:spPr>
        <p:txBody>
          <a:bodyPr wrap="square" rtlCol="0">
            <a:spAutoFit/>
          </a:bodyPr>
          <a:lstStyle/>
          <a:p>
            <a:pPr algn="ctr"/>
            <a:r>
              <a:rPr lang="en-US" sz="2000" b="1" dirty="0" smtClean="0">
                <a:solidFill>
                  <a:srgbClr val="FFFFFF"/>
                </a:solidFill>
              </a:rPr>
              <a:t>“Treatment” </a:t>
            </a:r>
            <a:r>
              <a:rPr lang="en-US" sz="2000" b="1" dirty="0" smtClean="0"/>
              <a:t>is physical and</a:t>
            </a:r>
          </a:p>
          <a:p>
            <a:pPr algn="ctr"/>
            <a:r>
              <a:rPr lang="en-US" sz="2000" b="1" dirty="0" smtClean="0"/>
              <a:t>cognitive rest</a:t>
            </a:r>
            <a:endParaRPr lang="en-US" sz="2000" b="1" dirty="0"/>
          </a:p>
        </p:txBody>
      </p:sp>
      <p:pic>
        <p:nvPicPr>
          <p:cNvPr id="10" name="Picture 9" descr="bottom red.jpg"/>
          <p:cNvPicPr>
            <a:picLocks noChangeAspect="1"/>
          </p:cNvPicPr>
          <p:nvPr/>
        </p:nvPicPr>
        <p:blipFill>
          <a:blip r:embed="rId3"/>
          <a:stretch>
            <a:fillRect/>
          </a:stretch>
        </p:blipFill>
        <p:spPr>
          <a:xfrm>
            <a:off x="4191000" y="4267200"/>
            <a:ext cx="4267200" cy="2057400"/>
          </a:xfrm>
          <a:prstGeom prst="rect">
            <a:avLst/>
          </a:prstGeom>
        </p:spPr>
      </p:pic>
      <p:sp>
        <p:nvSpPr>
          <p:cNvPr id="11" name="TextBox 10"/>
          <p:cNvSpPr txBox="1"/>
          <p:nvPr/>
        </p:nvSpPr>
        <p:spPr>
          <a:xfrm>
            <a:off x="4267200" y="4572000"/>
            <a:ext cx="4114800" cy="1323439"/>
          </a:xfrm>
          <a:prstGeom prst="rect">
            <a:avLst/>
          </a:prstGeom>
          <a:noFill/>
        </p:spPr>
        <p:txBody>
          <a:bodyPr wrap="square" rtlCol="0">
            <a:spAutoFit/>
          </a:bodyPr>
          <a:lstStyle/>
          <a:p>
            <a:pPr algn="ctr"/>
            <a:r>
              <a:rPr lang="en-US" sz="2000" b="1" dirty="0" smtClean="0"/>
              <a:t>More on how to achieve this after we discuss how to structure your </a:t>
            </a:r>
            <a:r>
              <a:rPr lang="en-US" sz="2000" b="1" dirty="0" smtClean="0">
                <a:solidFill>
                  <a:srgbClr val="FFFFFF"/>
                </a:solidFill>
              </a:rPr>
              <a:t>School-Based Concussion Management Team…</a:t>
            </a:r>
            <a:endParaRPr lang="en-US" sz="2000" b="1" dirty="0"/>
          </a:p>
        </p:txBody>
      </p:sp>
      <p:pic>
        <p:nvPicPr>
          <p:cNvPr id="13" name="Picture 12" descr="13683880067ge61.jpg"/>
          <p:cNvPicPr>
            <a:picLocks noChangeAspect="1"/>
          </p:cNvPicPr>
          <p:nvPr/>
        </p:nvPicPr>
        <p:blipFill>
          <a:blip r:embed="rId4"/>
          <a:stretch>
            <a:fillRect/>
          </a:stretch>
        </p:blipFill>
        <p:spPr>
          <a:xfrm>
            <a:off x="584270" y="1676400"/>
            <a:ext cx="3104163" cy="4649786"/>
          </a:xfrm>
          <a:prstGeom prst="rect">
            <a:avLst/>
          </a:prstGeom>
        </p:spPr>
      </p:pic>
    </p:spTree>
    <p:extLst>
      <p:ext uri="{BB962C8B-B14F-4D97-AF65-F5344CB8AC3E}">
        <p14:creationId xmlns:p14="http://schemas.microsoft.com/office/powerpoint/2010/main" val="3211409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2"/>
          <a:stretch>
            <a:fillRect/>
          </a:stretch>
        </p:blipFill>
        <p:spPr>
          <a:xfrm>
            <a:off x="0" y="76200"/>
            <a:ext cx="9144000" cy="1443789"/>
          </a:xfrm>
          <a:prstGeom prst="rect">
            <a:avLst/>
          </a:prstGeom>
        </p:spPr>
      </p:pic>
      <p:sp>
        <p:nvSpPr>
          <p:cNvPr id="2" name="Title 1"/>
          <p:cNvSpPr>
            <a:spLocks noGrp="1"/>
          </p:cNvSpPr>
          <p:nvPr>
            <p:ph type="title"/>
          </p:nvPr>
        </p:nvSpPr>
        <p:spPr>
          <a:xfrm>
            <a:off x="609600" y="228600"/>
            <a:ext cx="8229600" cy="1143000"/>
          </a:xfrm>
        </p:spPr>
        <p:txBody>
          <a:bodyPr>
            <a:normAutofit fontScale="90000"/>
          </a:bodyPr>
          <a:lstStyle/>
          <a:p>
            <a:r>
              <a:rPr lang="en-US" dirty="0" smtClean="0">
                <a:solidFill>
                  <a:srgbClr val="FFFFFF"/>
                </a:solidFill>
                <a:latin typeface="Arial Rounded MT Bold"/>
                <a:cs typeface="Arial Rounded MT Bold"/>
              </a:rPr>
              <a:t>Recovery from Concussion: </a:t>
            </a:r>
            <a:br>
              <a:rPr lang="en-US" dirty="0" smtClean="0">
                <a:solidFill>
                  <a:srgbClr val="FFFFFF"/>
                </a:solidFill>
                <a:latin typeface="Arial Rounded MT Bold"/>
                <a:cs typeface="Arial Rounded MT Bold"/>
              </a:rPr>
            </a:br>
            <a:r>
              <a:rPr lang="en-US" dirty="0" smtClean="0">
                <a:solidFill>
                  <a:srgbClr val="FFFFFF"/>
                </a:solidFill>
                <a:latin typeface="Arial Rounded MT Bold"/>
                <a:cs typeface="Arial Rounded MT Bold"/>
              </a:rPr>
              <a:t>How Long Does it Take?</a:t>
            </a:r>
            <a:endParaRPr lang="en-US" dirty="0">
              <a:solidFill>
                <a:srgbClr val="FFFFFF"/>
              </a:solidFill>
              <a:latin typeface="Arial Rounded MT Bold"/>
              <a:cs typeface="Arial Rounded MT Bold"/>
            </a:endParaRPr>
          </a:p>
        </p:txBody>
      </p:sp>
      <p:pic>
        <p:nvPicPr>
          <p:cNvPr id="5" name="Picture 4" descr="bottom red.jpg"/>
          <p:cNvPicPr>
            <a:picLocks noChangeAspect="1"/>
          </p:cNvPicPr>
          <p:nvPr/>
        </p:nvPicPr>
        <p:blipFill>
          <a:blip r:embed="rId3"/>
          <a:stretch>
            <a:fillRect/>
          </a:stretch>
        </p:blipFill>
        <p:spPr>
          <a:xfrm>
            <a:off x="5943600" y="1752600"/>
            <a:ext cx="2819400" cy="1066800"/>
          </a:xfrm>
          <a:prstGeom prst="rect">
            <a:avLst/>
          </a:prstGeom>
        </p:spPr>
      </p:pic>
      <p:sp>
        <p:nvSpPr>
          <p:cNvPr id="6" name="TextBox 5"/>
          <p:cNvSpPr txBox="1"/>
          <p:nvPr/>
        </p:nvSpPr>
        <p:spPr>
          <a:xfrm>
            <a:off x="6172200" y="1905000"/>
            <a:ext cx="2286000" cy="707886"/>
          </a:xfrm>
          <a:prstGeom prst="rect">
            <a:avLst/>
          </a:prstGeom>
          <a:noFill/>
        </p:spPr>
        <p:txBody>
          <a:bodyPr wrap="square" rtlCol="0">
            <a:spAutoFit/>
          </a:bodyPr>
          <a:lstStyle/>
          <a:p>
            <a:pPr algn="ctr"/>
            <a:r>
              <a:rPr lang="en-US" sz="2000" b="1" dirty="0" smtClean="0"/>
              <a:t>Most recover in 3-4 weeks</a:t>
            </a:r>
            <a:endParaRPr lang="en-US" sz="2000" b="1" dirty="0"/>
          </a:p>
        </p:txBody>
      </p:sp>
      <p:pic>
        <p:nvPicPr>
          <p:cNvPr id="7" name="Picture 6" descr="bottom red.jpg"/>
          <p:cNvPicPr>
            <a:picLocks noChangeAspect="1"/>
          </p:cNvPicPr>
          <p:nvPr/>
        </p:nvPicPr>
        <p:blipFill>
          <a:blip r:embed="rId3"/>
          <a:stretch>
            <a:fillRect/>
          </a:stretch>
        </p:blipFill>
        <p:spPr>
          <a:xfrm>
            <a:off x="5943600" y="2895600"/>
            <a:ext cx="2819400" cy="1295400"/>
          </a:xfrm>
          <a:prstGeom prst="rect">
            <a:avLst/>
          </a:prstGeom>
        </p:spPr>
      </p:pic>
      <p:sp>
        <p:nvSpPr>
          <p:cNvPr id="9" name="TextBox 8"/>
          <p:cNvSpPr txBox="1"/>
          <p:nvPr/>
        </p:nvSpPr>
        <p:spPr>
          <a:xfrm>
            <a:off x="6172200" y="2895600"/>
            <a:ext cx="2514600" cy="1323439"/>
          </a:xfrm>
          <a:prstGeom prst="rect">
            <a:avLst/>
          </a:prstGeom>
          <a:noFill/>
        </p:spPr>
        <p:txBody>
          <a:bodyPr wrap="square" rtlCol="0">
            <a:spAutoFit/>
          </a:bodyPr>
          <a:lstStyle/>
          <a:p>
            <a:pPr algn="ctr"/>
            <a:r>
              <a:rPr lang="en-US" sz="2000" b="1" dirty="0" smtClean="0">
                <a:solidFill>
                  <a:srgbClr val="FFFFFF"/>
                </a:solidFill>
              </a:rPr>
              <a:t>Student should receive adjustments until symptoms have resolved</a:t>
            </a:r>
            <a:endParaRPr lang="en-US" sz="2000" b="1" dirty="0">
              <a:solidFill>
                <a:prstClr val="black"/>
              </a:solidFill>
            </a:endParaRPr>
          </a:p>
        </p:txBody>
      </p:sp>
      <p:pic>
        <p:nvPicPr>
          <p:cNvPr id="10" name="Picture 9" descr="bottom red.jpg"/>
          <p:cNvPicPr>
            <a:picLocks noChangeAspect="1"/>
          </p:cNvPicPr>
          <p:nvPr/>
        </p:nvPicPr>
        <p:blipFill>
          <a:blip r:embed="rId3"/>
          <a:stretch>
            <a:fillRect/>
          </a:stretch>
        </p:blipFill>
        <p:spPr>
          <a:xfrm>
            <a:off x="5918200" y="4267200"/>
            <a:ext cx="2844800" cy="2362200"/>
          </a:xfrm>
          <a:prstGeom prst="rect">
            <a:avLst/>
          </a:prstGeom>
        </p:spPr>
      </p:pic>
      <p:sp>
        <p:nvSpPr>
          <p:cNvPr id="11" name="TextBox 10"/>
          <p:cNvSpPr txBox="1"/>
          <p:nvPr/>
        </p:nvSpPr>
        <p:spPr>
          <a:xfrm>
            <a:off x="6019800" y="4419600"/>
            <a:ext cx="2667000" cy="1938992"/>
          </a:xfrm>
          <a:prstGeom prst="rect">
            <a:avLst/>
          </a:prstGeom>
          <a:noFill/>
        </p:spPr>
        <p:txBody>
          <a:bodyPr wrap="square" rtlCol="0">
            <a:spAutoFit/>
          </a:bodyPr>
          <a:lstStyle/>
          <a:p>
            <a:pPr algn="ctr"/>
            <a:r>
              <a:rPr lang="en-US" sz="2000" b="1" dirty="0" smtClean="0">
                <a:solidFill>
                  <a:prstClr val="black"/>
                </a:solidFill>
              </a:rPr>
              <a:t>There is a need for balance between the need for </a:t>
            </a:r>
            <a:r>
              <a:rPr lang="en-US" sz="2000" b="1" dirty="0" smtClean="0">
                <a:solidFill>
                  <a:schemeClr val="bg1"/>
                </a:solidFill>
              </a:rPr>
              <a:t>physical and cognitive rest </a:t>
            </a:r>
            <a:r>
              <a:rPr lang="en-US" sz="2000" b="1" dirty="0" smtClean="0">
                <a:solidFill>
                  <a:prstClr val="black"/>
                </a:solidFill>
              </a:rPr>
              <a:t>and </a:t>
            </a:r>
            <a:r>
              <a:rPr lang="en-US" sz="2000" b="1" dirty="0" smtClean="0">
                <a:solidFill>
                  <a:schemeClr val="bg1"/>
                </a:solidFill>
              </a:rPr>
              <a:t>keeping up with schoolwork</a:t>
            </a:r>
            <a:endParaRPr lang="en-US" sz="2000" b="1" dirty="0">
              <a:solidFill>
                <a:schemeClr val="bg1"/>
              </a:solidFill>
            </a:endParaRPr>
          </a:p>
        </p:txBody>
      </p:sp>
      <p:graphicFrame>
        <p:nvGraphicFramePr>
          <p:cNvPr id="15" name="Chart 14"/>
          <p:cNvGraphicFramePr/>
          <p:nvPr/>
        </p:nvGraphicFramePr>
        <p:xfrm>
          <a:off x="152400" y="1752600"/>
          <a:ext cx="55753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15"/>
          <p:cNvSpPr txBox="1">
            <a:spLocks noChangeArrowheads="1"/>
          </p:cNvSpPr>
          <p:nvPr/>
        </p:nvSpPr>
        <p:spPr bwMode="auto">
          <a:xfrm>
            <a:off x="152400" y="6367046"/>
            <a:ext cx="41990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Century Gothic" pitchFamily="-108" charset="0"/>
                <a:ea typeface="ＭＳ Ｐゴシック" pitchFamily="-108" charset="-128"/>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108" charset="0"/>
                <a:ea typeface="ＭＳ Ｐゴシック" pitchFamily="-108" charset="-128"/>
              </a:defRPr>
            </a:lvl2pPr>
            <a:lvl3pPr marL="1143000" indent="-228600" eaLnBrk="0" hangingPunct="0">
              <a:spcBef>
                <a:spcPct val="20000"/>
              </a:spcBef>
              <a:buClr>
                <a:srgbClr val="B5AE53"/>
              </a:buClr>
              <a:buFont typeface="Arial" charset="0"/>
              <a:buChar char="•"/>
              <a:defRPr>
                <a:solidFill>
                  <a:schemeClr val="tx2"/>
                </a:solidFill>
                <a:latin typeface="Century Gothic" pitchFamily="-108" charset="0"/>
                <a:ea typeface="ＭＳ Ｐゴシック" pitchFamily="-108" charset="-128"/>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108" charset="0"/>
                <a:ea typeface="ＭＳ Ｐゴシック" pitchFamily="-108" charset="-128"/>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108" charset="0"/>
                <a:ea typeface="ＭＳ Ｐゴシック" pitchFamily="-108" charset="-128"/>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108" charset="0"/>
                <a:ea typeface="ＭＳ Ｐゴシック" pitchFamily="-108" charset="-128"/>
              </a:defRPr>
            </a:lvl9pPr>
          </a:lstStyle>
          <a:p>
            <a:pPr>
              <a:spcBef>
                <a:spcPct val="0"/>
              </a:spcBef>
              <a:buClrTx/>
              <a:buFontTx/>
              <a:buNone/>
            </a:pPr>
            <a:r>
              <a:rPr lang="en-US" altLang="en-US" sz="1600" dirty="0" smtClean="0">
                <a:solidFill>
                  <a:schemeClr val="tx1"/>
                </a:solidFill>
                <a:latin typeface="+mj-lt"/>
              </a:rPr>
              <a:t>Adapted from: Collins </a:t>
            </a:r>
            <a:r>
              <a:rPr lang="en-US" altLang="en-US" sz="1600" dirty="0">
                <a:solidFill>
                  <a:schemeClr val="tx1"/>
                </a:solidFill>
                <a:latin typeface="+mj-lt"/>
              </a:rPr>
              <a:t>et al., 2006, Neurosurgery</a:t>
            </a:r>
          </a:p>
        </p:txBody>
      </p:sp>
    </p:spTree>
    <p:extLst>
      <p:ext uri="{BB962C8B-B14F-4D97-AF65-F5344CB8AC3E}">
        <p14:creationId xmlns:p14="http://schemas.microsoft.com/office/powerpoint/2010/main" val="882534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3429000" y="1524000"/>
            <a:ext cx="8229600" cy="4525963"/>
          </a:xfrm>
        </p:spPr>
        <p:txBody>
          <a:bodyPr>
            <a:normAutofit/>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lvl="2"/>
            <a:endParaRPr lang="en-US" altLang="en-US" dirty="0" smtClean="0"/>
          </a:p>
          <a:p>
            <a:pPr lvl="2"/>
            <a:endParaRPr lang="en-US" altLang="en-US" dirty="0" smtClean="0"/>
          </a:p>
          <a:p>
            <a:pPr lvl="2"/>
            <a:endParaRPr lang="en-US" altLang="en-US" dirty="0" smtClean="0"/>
          </a:p>
        </p:txBody>
      </p:sp>
      <p:pic>
        <p:nvPicPr>
          <p:cNvPr id="4" name="Picture 3" descr="NEW.jpg"/>
          <p:cNvPicPr>
            <a:picLocks noChangeAspect="1"/>
          </p:cNvPicPr>
          <p:nvPr/>
        </p:nvPicPr>
        <p:blipFill>
          <a:blip r:embed="rId3"/>
          <a:stretch>
            <a:fillRect/>
          </a:stretch>
        </p:blipFill>
        <p:spPr>
          <a:xfrm>
            <a:off x="0" y="228600"/>
            <a:ext cx="9144000" cy="1443789"/>
          </a:xfrm>
          <a:prstGeom prst="rect">
            <a:avLst/>
          </a:prstGeom>
        </p:spPr>
      </p:pic>
      <p:sp>
        <p:nvSpPr>
          <p:cNvPr id="5" name="Title 1"/>
          <p:cNvSpPr txBox="1">
            <a:spLocks/>
          </p:cNvSpPr>
          <p:nvPr/>
        </p:nvSpPr>
        <p:spPr bwMode="auto">
          <a:xfrm>
            <a:off x="533400" y="427038"/>
            <a:ext cx="8229600" cy="1143000"/>
          </a:xfrm>
          <a:prstGeom prst="rect">
            <a:avLst/>
          </a:prstGeom>
        </p:spPr>
        <p:txBody>
          <a:bodyPr vert="horz" wrap="square" lIns="91440" tIns="45720" rIns="91440" bIns="45720" numCol="1" rtlCol="0" anchor="ctr" anchorCtr="0" compatLnSpc="1">
            <a:prstTxWarp prst="textNoShape">
              <a:avLst/>
            </a:prstTxWarp>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smtClean="0">
                <a:ln>
                  <a:noFill/>
                </a:ln>
                <a:solidFill>
                  <a:schemeClr val="bg1"/>
                </a:solidFill>
                <a:effectLst/>
                <a:uLnTx/>
                <a:uFillTx/>
                <a:latin typeface="Arial Rounded MT Bold"/>
                <a:ea typeface="+mj-ea"/>
                <a:cs typeface="+mj-cs"/>
              </a:rPr>
              <a:t>Risk </a:t>
            </a:r>
            <a:r>
              <a:rPr lang="en-US" altLang="en-US" sz="3600" noProof="0" dirty="0" smtClean="0">
                <a:solidFill>
                  <a:schemeClr val="bg1"/>
                </a:solidFill>
                <a:latin typeface="Arial Rounded MT Bold"/>
                <a:ea typeface="+mj-ea"/>
                <a:cs typeface="+mj-cs"/>
              </a:rPr>
              <a:t>F</a:t>
            </a:r>
            <a:r>
              <a:rPr lang="en-US" altLang="en-US" sz="3600" dirty="0" smtClean="0">
                <a:solidFill>
                  <a:schemeClr val="bg1"/>
                </a:solidFill>
                <a:latin typeface="Arial Rounded MT Bold"/>
                <a:ea typeface="+mj-ea"/>
                <a:cs typeface="+mj-cs"/>
              </a:rPr>
              <a:t>actors for Prolonged Recovery</a:t>
            </a:r>
            <a:endParaRPr kumimoji="0" lang="en-US" altLang="en-US" sz="3600" b="0" i="0" u="none" strike="noStrike" kern="1200" cap="none" spc="0" normalizeH="0" baseline="0" noProof="0" dirty="0" smtClean="0">
              <a:ln>
                <a:noFill/>
              </a:ln>
              <a:solidFill>
                <a:schemeClr val="bg1"/>
              </a:solidFill>
              <a:effectLst/>
              <a:uLnTx/>
              <a:uFillTx/>
              <a:latin typeface="Arial Rounded MT Bold"/>
              <a:ea typeface="+mj-ea"/>
              <a:cs typeface="+mj-cs"/>
            </a:endParaRPr>
          </a:p>
        </p:txBody>
      </p:sp>
      <p:pic>
        <p:nvPicPr>
          <p:cNvPr id="6" name="Picture 5" descr="bottom red.jpg"/>
          <p:cNvPicPr>
            <a:picLocks noChangeAspect="1"/>
          </p:cNvPicPr>
          <p:nvPr/>
        </p:nvPicPr>
        <p:blipFill>
          <a:blip r:embed="rId4"/>
          <a:stretch>
            <a:fillRect/>
          </a:stretch>
        </p:blipFill>
        <p:spPr>
          <a:xfrm>
            <a:off x="304800" y="1752600"/>
            <a:ext cx="3352800" cy="1828800"/>
          </a:xfrm>
          <a:prstGeom prst="rect">
            <a:avLst/>
          </a:prstGeom>
        </p:spPr>
      </p:pic>
      <p:sp>
        <p:nvSpPr>
          <p:cNvPr id="7" name="Rectangle 6"/>
          <p:cNvSpPr/>
          <p:nvPr/>
        </p:nvSpPr>
        <p:spPr>
          <a:xfrm>
            <a:off x="228600" y="1828800"/>
            <a:ext cx="3581400" cy="1631216"/>
          </a:xfrm>
          <a:prstGeom prst="rect">
            <a:avLst/>
          </a:prstGeom>
        </p:spPr>
        <p:txBody>
          <a:bodyPr wrap="square">
            <a:spAutoFit/>
          </a:bodyPr>
          <a:lstStyle/>
          <a:p>
            <a:pPr algn="ctr"/>
            <a:r>
              <a:rPr lang="en-US" altLang="en-US" sz="2000" dirty="0" smtClean="0">
                <a:solidFill>
                  <a:schemeClr val="bg1"/>
                </a:solidFill>
              </a:rPr>
              <a:t>Constellations of </a:t>
            </a:r>
            <a:r>
              <a:rPr lang="en-US" altLang="en-US" sz="2000" b="1" dirty="0" smtClean="0">
                <a:solidFill>
                  <a:schemeClr val="bg1"/>
                </a:solidFill>
              </a:rPr>
              <a:t>symptoms</a:t>
            </a:r>
            <a:r>
              <a:rPr lang="en-US" altLang="en-US" sz="2000" dirty="0" smtClean="0">
                <a:solidFill>
                  <a:schemeClr val="bg1"/>
                </a:solidFill>
              </a:rPr>
              <a:t> and </a:t>
            </a:r>
            <a:r>
              <a:rPr lang="en-US" altLang="en-US" sz="2000" b="1" dirty="0" smtClean="0">
                <a:solidFill>
                  <a:schemeClr val="bg1"/>
                </a:solidFill>
              </a:rPr>
              <a:t>recovery </a:t>
            </a:r>
            <a:r>
              <a:rPr lang="en-US" altLang="en-US" sz="2000" dirty="0" smtClean="0">
                <a:solidFill>
                  <a:schemeClr val="bg1"/>
                </a:solidFill>
              </a:rPr>
              <a:t>speeds are </a:t>
            </a:r>
            <a:r>
              <a:rPr lang="en-US" altLang="en-US" sz="2000" b="1" dirty="0" smtClean="0">
                <a:solidFill>
                  <a:schemeClr val="bg1"/>
                </a:solidFill>
              </a:rPr>
              <a:t>unique.</a:t>
            </a:r>
          </a:p>
          <a:p>
            <a:pPr algn="ctr"/>
            <a:endParaRPr lang="en-US" altLang="en-US" sz="2000" dirty="0" smtClean="0">
              <a:solidFill>
                <a:schemeClr val="bg1"/>
              </a:solidFill>
            </a:endParaRPr>
          </a:p>
          <a:p>
            <a:pPr algn="ctr"/>
            <a:r>
              <a:rPr lang="en-US" altLang="en-US" sz="2000" dirty="0" smtClean="0">
                <a:solidFill>
                  <a:schemeClr val="bg1"/>
                </a:solidFill>
              </a:rPr>
              <a:t>Some factors affecting recovery include: </a:t>
            </a:r>
            <a:endParaRPr lang="en-US" sz="2000" dirty="0">
              <a:solidFill>
                <a:schemeClr val="bg1"/>
              </a:solidFill>
            </a:endParaRPr>
          </a:p>
        </p:txBody>
      </p:sp>
      <p:pic>
        <p:nvPicPr>
          <p:cNvPr id="8" name="Picture 7" descr="NEW.ai"/>
          <p:cNvPicPr>
            <a:picLocks noChangeAspect="1"/>
          </p:cNvPicPr>
          <p:nvPr/>
        </p:nvPicPr>
        <p:blipFill>
          <a:blip r:embed="rId5"/>
          <a:stretch>
            <a:fillRect/>
          </a:stretch>
        </p:blipFill>
        <p:spPr>
          <a:xfrm rot="5400000">
            <a:off x="1333500" y="2705100"/>
            <a:ext cx="1295400" cy="3352800"/>
          </a:xfrm>
          <a:prstGeom prst="rect">
            <a:avLst/>
          </a:prstGeom>
        </p:spPr>
      </p:pic>
      <p:pic>
        <p:nvPicPr>
          <p:cNvPr id="10" name="Picture 9" descr="NEW.ai"/>
          <p:cNvPicPr>
            <a:picLocks noChangeAspect="1"/>
          </p:cNvPicPr>
          <p:nvPr/>
        </p:nvPicPr>
        <p:blipFill>
          <a:blip r:embed="rId5"/>
          <a:stretch>
            <a:fillRect/>
          </a:stretch>
        </p:blipFill>
        <p:spPr>
          <a:xfrm rot="5400000">
            <a:off x="5486400" y="76200"/>
            <a:ext cx="1828800" cy="5181600"/>
          </a:xfrm>
          <a:prstGeom prst="rect">
            <a:avLst/>
          </a:prstGeom>
        </p:spPr>
      </p:pic>
      <p:sp>
        <p:nvSpPr>
          <p:cNvPr id="11" name="TextBox 10"/>
          <p:cNvSpPr txBox="1"/>
          <p:nvPr/>
        </p:nvSpPr>
        <p:spPr>
          <a:xfrm>
            <a:off x="304800" y="3886200"/>
            <a:ext cx="2925500" cy="769441"/>
          </a:xfrm>
          <a:prstGeom prst="rect">
            <a:avLst/>
          </a:prstGeom>
          <a:noFill/>
        </p:spPr>
        <p:txBody>
          <a:bodyPr wrap="none" rtlCol="0">
            <a:spAutoFit/>
          </a:bodyPr>
          <a:lstStyle/>
          <a:p>
            <a:r>
              <a:rPr lang="en-US" sz="2000" dirty="0" smtClean="0"/>
              <a:t>History of</a:t>
            </a:r>
          </a:p>
          <a:p>
            <a:r>
              <a:rPr lang="en-US" sz="2400" dirty="0" smtClean="0"/>
              <a:t>migraines/headaches</a:t>
            </a:r>
            <a:endParaRPr lang="en-US" sz="2400" dirty="0"/>
          </a:p>
        </p:txBody>
      </p:sp>
      <p:sp>
        <p:nvSpPr>
          <p:cNvPr id="12" name="TextBox 11"/>
          <p:cNvSpPr txBox="1"/>
          <p:nvPr/>
        </p:nvSpPr>
        <p:spPr>
          <a:xfrm>
            <a:off x="3581400" y="2286000"/>
            <a:ext cx="5498884" cy="738664"/>
          </a:xfrm>
          <a:prstGeom prst="rect">
            <a:avLst/>
          </a:prstGeom>
          <a:noFill/>
        </p:spPr>
        <p:txBody>
          <a:bodyPr wrap="none" rtlCol="0">
            <a:spAutoFit/>
          </a:bodyPr>
          <a:lstStyle/>
          <a:p>
            <a:r>
              <a:rPr lang="en-US" sz="2400" dirty="0" smtClean="0"/>
              <a:t>   Developmental history</a:t>
            </a:r>
          </a:p>
          <a:p>
            <a:r>
              <a:rPr lang="en-US" dirty="0" smtClean="0"/>
              <a:t>    Learning disabilities, ADHD, developmental disorders…</a:t>
            </a:r>
            <a:endParaRPr lang="en-US" dirty="0"/>
          </a:p>
        </p:txBody>
      </p:sp>
      <p:pic>
        <p:nvPicPr>
          <p:cNvPr id="13" name="Picture 12" descr="NEW.ai"/>
          <p:cNvPicPr>
            <a:picLocks noChangeAspect="1"/>
          </p:cNvPicPr>
          <p:nvPr/>
        </p:nvPicPr>
        <p:blipFill>
          <a:blip r:embed="rId5"/>
          <a:stretch>
            <a:fillRect/>
          </a:stretch>
        </p:blipFill>
        <p:spPr>
          <a:xfrm rot="5400000">
            <a:off x="1333500" y="4229100"/>
            <a:ext cx="1295400" cy="3352800"/>
          </a:xfrm>
          <a:prstGeom prst="rect">
            <a:avLst/>
          </a:prstGeom>
        </p:spPr>
      </p:pic>
      <p:sp>
        <p:nvSpPr>
          <p:cNvPr id="14" name="TextBox 13"/>
          <p:cNvSpPr txBox="1"/>
          <p:nvPr/>
        </p:nvSpPr>
        <p:spPr>
          <a:xfrm>
            <a:off x="268749" y="5334000"/>
            <a:ext cx="3585612" cy="1015663"/>
          </a:xfrm>
          <a:prstGeom prst="rect">
            <a:avLst/>
          </a:prstGeom>
          <a:noFill/>
        </p:spPr>
        <p:txBody>
          <a:bodyPr wrap="none" rtlCol="0">
            <a:spAutoFit/>
          </a:bodyPr>
          <a:lstStyle/>
          <a:p>
            <a:r>
              <a:rPr lang="en-US" sz="2400" dirty="0" smtClean="0"/>
              <a:t>Psychiatric history</a:t>
            </a:r>
          </a:p>
          <a:p>
            <a:r>
              <a:rPr lang="en-US" sz="1750" dirty="0" smtClean="0"/>
              <a:t>Anxiety, depression, sleep disorders,</a:t>
            </a:r>
          </a:p>
          <a:p>
            <a:r>
              <a:rPr lang="en-US" sz="1750" dirty="0" smtClean="0"/>
              <a:t>other psychological disorders..</a:t>
            </a:r>
            <a:endParaRPr lang="en-US" sz="1750" dirty="0"/>
          </a:p>
        </p:txBody>
      </p:sp>
      <p:pic>
        <p:nvPicPr>
          <p:cNvPr id="15" name="Picture 14" descr="NEW.ai"/>
          <p:cNvPicPr>
            <a:picLocks noChangeAspect="1"/>
          </p:cNvPicPr>
          <p:nvPr/>
        </p:nvPicPr>
        <p:blipFill>
          <a:blip r:embed="rId5"/>
          <a:stretch>
            <a:fillRect/>
          </a:stretch>
        </p:blipFill>
        <p:spPr>
          <a:xfrm rot="5400000">
            <a:off x="4991100" y="2552700"/>
            <a:ext cx="2819400" cy="5181600"/>
          </a:xfrm>
          <a:prstGeom prst="rect">
            <a:avLst/>
          </a:prstGeom>
        </p:spPr>
      </p:pic>
      <p:sp>
        <p:nvSpPr>
          <p:cNvPr id="16" name="TextBox 15"/>
          <p:cNvSpPr txBox="1"/>
          <p:nvPr/>
        </p:nvSpPr>
        <p:spPr>
          <a:xfrm>
            <a:off x="3418600" y="3692604"/>
            <a:ext cx="5585312" cy="2708434"/>
          </a:xfrm>
          <a:prstGeom prst="rect">
            <a:avLst/>
          </a:prstGeom>
          <a:noFill/>
        </p:spPr>
        <p:txBody>
          <a:bodyPr wrap="none" rtlCol="0">
            <a:spAutoFit/>
          </a:bodyPr>
          <a:lstStyle/>
          <a:p>
            <a:endParaRPr lang="en-US" altLang="en-US" sz="2400" dirty="0" smtClean="0"/>
          </a:p>
          <a:p>
            <a:pPr lvl="1"/>
            <a:r>
              <a:rPr lang="en-US" altLang="en-US" sz="2400" dirty="0" smtClean="0"/>
              <a:t>Concussion history</a:t>
            </a:r>
          </a:p>
          <a:p>
            <a:pPr lvl="1"/>
            <a:r>
              <a:rPr lang="en-US" dirty="0" smtClean="0"/>
              <a:t>Once a student sustains a concussion, </a:t>
            </a:r>
            <a:r>
              <a:rPr lang="en-US" dirty="0"/>
              <a:t>s</a:t>
            </a:r>
            <a:r>
              <a:rPr lang="en-US" dirty="0" smtClean="0"/>
              <a:t>/he may be</a:t>
            </a:r>
          </a:p>
          <a:p>
            <a:pPr lvl="1"/>
            <a:r>
              <a:rPr lang="en-US" dirty="0" smtClean="0"/>
              <a:t>at 3-6x higher risk for sustaining another concussion,</a:t>
            </a:r>
          </a:p>
          <a:p>
            <a:pPr lvl="1"/>
            <a:r>
              <a:rPr lang="en-US" dirty="0" smtClean="0"/>
              <a:t>sometimes with less force and often with more </a:t>
            </a:r>
          </a:p>
          <a:p>
            <a:pPr lvl="1"/>
            <a:r>
              <a:rPr lang="en-US" dirty="0" smtClean="0"/>
              <a:t>difficult recovery</a:t>
            </a:r>
          </a:p>
          <a:p>
            <a:pPr lvl="1"/>
            <a:r>
              <a:rPr lang="en-US" dirty="0" smtClean="0"/>
              <a:t> </a:t>
            </a:r>
          </a:p>
          <a:p>
            <a:pPr lvl="1"/>
            <a:endParaRPr lang="en-US" sz="1600" dirty="0" smtClean="0"/>
          </a:p>
          <a:p>
            <a:pPr lvl="1"/>
            <a:r>
              <a:rPr lang="en-US" sz="1600" dirty="0" smtClean="0"/>
              <a:t>(</a:t>
            </a:r>
            <a:r>
              <a:rPr lang="en-US" sz="1600" dirty="0" err="1" smtClean="0"/>
              <a:t>Guskiewicz</a:t>
            </a:r>
            <a:r>
              <a:rPr lang="en-US" sz="1600" dirty="0" smtClean="0"/>
              <a:t>, Weaver, Padua, &amp; Garrett, 2000)</a:t>
            </a:r>
            <a:endParaRPr lang="en-US" sz="1600" dirty="0"/>
          </a:p>
        </p:txBody>
      </p:sp>
    </p:spTree>
    <p:extLst>
      <p:ext uri="{BB962C8B-B14F-4D97-AF65-F5344CB8AC3E}">
        <p14:creationId xmlns:p14="http://schemas.microsoft.com/office/powerpoint/2010/main" val="21012758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W.ai"/>
          <p:cNvPicPr>
            <a:picLocks noChangeAspect="1"/>
          </p:cNvPicPr>
          <p:nvPr/>
        </p:nvPicPr>
        <p:blipFill>
          <a:blip r:embed="rId3"/>
          <a:stretch>
            <a:fillRect/>
          </a:stretch>
        </p:blipFill>
        <p:spPr>
          <a:xfrm>
            <a:off x="4724400" y="3124200"/>
            <a:ext cx="4038600" cy="1295400"/>
          </a:xfrm>
          <a:prstGeom prst="rect">
            <a:avLst/>
          </a:prstGeom>
        </p:spPr>
      </p:pic>
      <p:pic>
        <p:nvPicPr>
          <p:cNvPr id="14" name="Picture 13" descr="NEW.ai"/>
          <p:cNvPicPr>
            <a:picLocks noChangeAspect="1"/>
          </p:cNvPicPr>
          <p:nvPr/>
        </p:nvPicPr>
        <p:blipFill>
          <a:blip r:embed="rId3"/>
          <a:stretch>
            <a:fillRect/>
          </a:stretch>
        </p:blipFill>
        <p:spPr>
          <a:xfrm>
            <a:off x="228600" y="3124200"/>
            <a:ext cx="4191000" cy="1295400"/>
          </a:xfrm>
          <a:prstGeom prst="rect">
            <a:avLst/>
          </a:prstGeom>
        </p:spPr>
      </p:pic>
      <p:pic>
        <p:nvPicPr>
          <p:cNvPr id="7" name="Picture 6" descr="bottom red.jpg"/>
          <p:cNvPicPr>
            <a:picLocks noChangeAspect="1"/>
          </p:cNvPicPr>
          <p:nvPr/>
        </p:nvPicPr>
        <p:blipFill>
          <a:blip r:embed="rId4"/>
          <a:stretch>
            <a:fillRect/>
          </a:stretch>
        </p:blipFill>
        <p:spPr>
          <a:xfrm>
            <a:off x="228600" y="1676400"/>
            <a:ext cx="8534400" cy="1295400"/>
          </a:xfrm>
          <a:prstGeom prst="rect">
            <a:avLst/>
          </a:prstGeom>
        </p:spPr>
      </p:pic>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5"/>
          <a:stretch>
            <a:fillRect/>
          </a:stretch>
        </p:blipFill>
        <p:spPr>
          <a:xfrm>
            <a:off x="0" y="156411"/>
            <a:ext cx="9144000" cy="1443789"/>
          </a:xfrm>
          <a:prstGeom prst="rect">
            <a:avLst/>
          </a:prstGeom>
        </p:spPr>
      </p:pic>
      <p:sp>
        <p:nvSpPr>
          <p:cNvPr id="5" name="Title 1"/>
          <p:cNvSpPr txBox="1">
            <a:spLocks/>
          </p:cNvSpPr>
          <p:nvPr/>
        </p:nvSpPr>
        <p:spPr bwMode="auto">
          <a:xfrm>
            <a:off x="609600" y="228600"/>
            <a:ext cx="8229600" cy="1143000"/>
          </a:xfrm>
          <a:prstGeom prst="rect">
            <a:avLst/>
          </a:prstGeom>
        </p:spPr>
        <p:txBody>
          <a:bodyPr vert="horz" wrap="square" lIns="91440" tIns="45720" rIns="91440" bIns="45720" numCol="1" rtlCol="0" anchor="ctr" anchorCtr="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smtClean="0">
                <a:ln>
                  <a:noFill/>
                </a:ln>
                <a:solidFill>
                  <a:schemeClr val="bg1"/>
                </a:solidFill>
                <a:effectLst/>
                <a:uLnTx/>
                <a:uFillTx/>
                <a:latin typeface="Arial Rounded MT Bold"/>
                <a:ea typeface="+mj-ea"/>
                <a:cs typeface="+mj-cs"/>
              </a:rPr>
              <a:t>Return</a:t>
            </a:r>
            <a:r>
              <a:rPr kumimoji="0" lang="en-US" altLang="en-US" sz="4400" b="0" i="0" u="none" strike="noStrike" kern="1200" cap="none" spc="0" normalizeH="0" noProof="0" dirty="0" smtClean="0">
                <a:ln>
                  <a:noFill/>
                </a:ln>
                <a:solidFill>
                  <a:schemeClr val="bg1"/>
                </a:solidFill>
                <a:effectLst/>
                <a:uLnTx/>
                <a:uFillTx/>
                <a:latin typeface="Arial Rounded MT Bold"/>
                <a:ea typeface="+mj-ea"/>
                <a:cs typeface="+mj-cs"/>
              </a:rPr>
              <a:t> to Activity Plan</a:t>
            </a:r>
            <a:endParaRPr kumimoji="0" lang="en-US" altLang="en-US" sz="4400" b="0" i="0" u="none" strike="noStrike" kern="1200" cap="none" spc="0" normalizeH="0" baseline="0" noProof="0" dirty="0" smtClean="0">
              <a:ln>
                <a:noFill/>
              </a:ln>
              <a:solidFill>
                <a:schemeClr val="bg1"/>
              </a:solidFill>
              <a:effectLst/>
              <a:uLnTx/>
              <a:uFillTx/>
              <a:latin typeface="Arial Rounded MT Bold"/>
              <a:ea typeface="+mj-ea"/>
              <a:cs typeface="+mj-cs"/>
            </a:endParaRPr>
          </a:p>
        </p:txBody>
      </p:sp>
      <p:sp>
        <p:nvSpPr>
          <p:cNvPr id="6" name="Content Placeholder 2"/>
          <p:cNvSpPr>
            <a:spLocks noGrp="1"/>
          </p:cNvSpPr>
          <p:nvPr>
            <p:ph idx="1"/>
          </p:nvPr>
        </p:nvSpPr>
        <p:spPr>
          <a:xfrm>
            <a:off x="152400" y="1524000"/>
            <a:ext cx="8686800" cy="4525963"/>
          </a:xfrm>
        </p:spPr>
        <p:txBody>
          <a:bodyPr>
            <a:normAutofit/>
          </a:bodyPr>
          <a:lstStyle/>
          <a:p>
            <a:pPr algn="ctr" eaLnBrk="1" hangingPunct="1">
              <a:lnSpc>
                <a:spcPct val="90000"/>
              </a:lnSpc>
              <a:buNone/>
            </a:pPr>
            <a:endParaRPr lang="en-US" altLang="en-US" sz="2800" dirty="0" smtClean="0"/>
          </a:p>
          <a:p>
            <a:pPr algn="ctr" eaLnBrk="1" hangingPunct="1">
              <a:lnSpc>
                <a:spcPct val="90000"/>
              </a:lnSpc>
              <a:buNone/>
            </a:pPr>
            <a:r>
              <a:rPr lang="en-US" altLang="en-US" sz="2600" dirty="0" smtClean="0"/>
              <a:t>Because every concussion and every student is different, </a:t>
            </a:r>
            <a:r>
              <a:rPr lang="en-US" altLang="en-US" sz="2600" dirty="0" smtClean="0">
                <a:solidFill>
                  <a:schemeClr val="bg1"/>
                </a:solidFill>
              </a:rPr>
              <a:t>symptom clusters </a:t>
            </a:r>
            <a:r>
              <a:rPr lang="en-US" altLang="en-US" sz="2600" dirty="0" smtClean="0"/>
              <a:t>and </a:t>
            </a:r>
            <a:r>
              <a:rPr lang="en-US" altLang="en-US" sz="2600" dirty="0" smtClean="0">
                <a:solidFill>
                  <a:schemeClr val="bg1"/>
                </a:solidFill>
              </a:rPr>
              <a:t>recovery rates </a:t>
            </a:r>
            <a:r>
              <a:rPr lang="en-US" altLang="en-US" sz="2600" dirty="0" smtClean="0"/>
              <a:t>will vary. </a:t>
            </a:r>
            <a:endParaRPr lang="en-US" altLang="en-US" sz="1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eaLnBrk="1" hangingPunct="1">
              <a:lnSpc>
                <a:spcPct val="90000"/>
              </a:lnSpc>
              <a:buFont typeface="Arial" charset="0"/>
              <a:buNone/>
            </a:pPr>
            <a:endParaRPr lang="en-US" altLang="en-US" dirty="0" smtClean="0"/>
          </a:p>
          <a:p>
            <a:pPr eaLnBrk="1" hangingPunct="1">
              <a:lnSpc>
                <a:spcPct val="90000"/>
              </a:lnSpc>
              <a:buFont typeface="Arial" charset="0"/>
              <a:buNone/>
            </a:pPr>
            <a:endParaRPr lang="en-US" altLang="en-US" sz="900" dirty="0" smtClean="0"/>
          </a:p>
        </p:txBody>
      </p:sp>
      <p:sp>
        <p:nvSpPr>
          <p:cNvPr id="9" name="TextBox 8"/>
          <p:cNvSpPr txBox="1"/>
          <p:nvPr/>
        </p:nvSpPr>
        <p:spPr>
          <a:xfrm>
            <a:off x="228600" y="3559534"/>
            <a:ext cx="4191000" cy="410882"/>
          </a:xfrm>
          <a:prstGeom prst="rect">
            <a:avLst/>
          </a:prstGeom>
          <a:noFill/>
        </p:spPr>
        <p:txBody>
          <a:bodyPr wrap="square" rtlCol="0">
            <a:spAutoFit/>
          </a:bodyPr>
          <a:lstStyle/>
          <a:p>
            <a:pPr lvl="1" algn="ctr">
              <a:lnSpc>
                <a:spcPct val="90000"/>
              </a:lnSpc>
            </a:pPr>
            <a:r>
              <a:rPr lang="en-US" altLang="en-US" sz="2300" dirty="0" smtClean="0"/>
              <a:t>Return to Learn</a:t>
            </a:r>
            <a:endParaRPr lang="en-US" sz="1400" dirty="0" smtClean="0"/>
          </a:p>
        </p:txBody>
      </p:sp>
      <p:sp>
        <p:nvSpPr>
          <p:cNvPr id="10" name="TextBox 9"/>
          <p:cNvSpPr txBox="1"/>
          <p:nvPr/>
        </p:nvSpPr>
        <p:spPr>
          <a:xfrm>
            <a:off x="4800600" y="3559534"/>
            <a:ext cx="4038600" cy="424732"/>
          </a:xfrm>
          <a:prstGeom prst="rect">
            <a:avLst/>
          </a:prstGeom>
          <a:noFill/>
        </p:spPr>
        <p:txBody>
          <a:bodyPr wrap="square" rtlCol="0">
            <a:spAutoFit/>
          </a:bodyPr>
          <a:lstStyle/>
          <a:p>
            <a:pPr algn="ctr">
              <a:lnSpc>
                <a:spcPct val="90000"/>
              </a:lnSpc>
            </a:pPr>
            <a:r>
              <a:rPr lang="en-US" altLang="en-US" sz="2400" dirty="0" smtClean="0"/>
              <a:t>Return to Play</a:t>
            </a:r>
            <a:endParaRPr lang="en-US" altLang="en-US" sz="2400" b="1" dirty="0" smtClean="0">
              <a:solidFill>
                <a:srgbClr val="FFFFFF"/>
              </a:solidFill>
            </a:endParaRPr>
          </a:p>
        </p:txBody>
      </p:sp>
      <p:pic>
        <p:nvPicPr>
          <p:cNvPr id="15" name="Picture 14" descr="bottom red.jpg"/>
          <p:cNvPicPr>
            <a:picLocks noChangeAspect="1"/>
          </p:cNvPicPr>
          <p:nvPr/>
        </p:nvPicPr>
        <p:blipFill>
          <a:blip r:embed="rId4"/>
          <a:stretch>
            <a:fillRect/>
          </a:stretch>
        </p:blipFill>
        <p:spPr>
          <a:xfrm>
            <a:off x="228600" y="4572000"/>
            <a:ext cx="8534400" cy="1676400"/>
          </a:xfrm>
          <a:prstGeom prst="rect">
            <a:avLst/>
          </a:prstGeom>
        </p:spPr>
      </p:pic>
      <p:sp>
        <p:nvSpPr>
          <p:cNvPr id="16" name="TextBox 15"/>
          <p:cNvSpPr txBox="1"/>
          <p:nvPr/>
        </p:nvSpPr>
        <p:spPr>
          <a:xfrm>
            <a:off x="381000" y="4648200"/>
            <a:ext cx="8305800" cy="1292662"/>
          </a:xfrm>
          <a:prstGeom prst="rect">
            <a:avLst/>
          </a:prstGeom>
          <a:noFill/>
        </p:spPr>
        <p:txBody>
          <a:bodyPr wrap="square" rtlCol="0">
            <a:spAutoFit/>
          </a:bodyPr>
          <a:lstStyle/>
          <a:p>
            <a:pPr algn="ctr"/>
            <a:r>
              <a:rPr lang="en-US" sz="2600" dirty="0"/>
              <a:t>Students receiving academic adjustments do so because symptoms are </a:t>
            </a:r>
            <a:r>
              <a:rPr lang="en-US" sz="2600" dirty="0" smtClean="0"/>
              <a:t>present. Students </a:t>
            </a:r>
            <a:r>
              <a:rPr lang="en-US" sz="2600" dirty="0"/>
              <a:t>who are symptomatic should not be resuming physical </a:t>
            </a:r>
            <a:r>
              <a:rPr lang="en-US" sz="2600" dirty="0" smtClean="0"/>
              <a:t>activity.</a:t>
            </a:r>
            <a:endParaRPr lang="en-US" sz="2600" dirty="0"/>
          </a:p>
        </p:txBody>
      </p:sp>
      <p:cxnSp>
        <p:nvCxnSpPr>
          <p:cNvPr id="8" name="Straight Arrow Connector 7"/>
          <p:cNvCxnSpPr/>
          <p:nvPr/>
        </p:nvCxnSpPr>
        <p:spPr>
          <a:xfrm>
            <a:off x="3962400" y="3764975"/>
            <a:ext cx="1447800" cy="0"/>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2596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BI grey red.jpg"/>
          <p:cNvPicPr>
            <a:picLocks noChangeAspect="1"/>
          </p:cNvPicPr>
          <p:nvPr/>
        </p:nvPicPr>
        <p:blipFill>
          <a:blip r:embed="rId2"/>
          <a:stretch>
            <a:fillRect/>
          </a:stretch>
        </p:blipFill>
        <p:spPr>
          <a:xfrm>
            <a:off x="0" y="1710187"/>
            <a:ext cx="9144000" cy="2404613"/>
          </a:xfrm>
          <a:prstGeom prst="rect">
            <a:avLst/>
          </a:prstGeom>
        </p:spPr>
      </p:pic>
      <p:sp>
        <p:nvSpPr>
          <p:cNvPr id="2" name="Title 1"/>
          <p:cNvSpPr>
            <a:spLocks noGrp="1"/>
          </p:cNvSpPr>
          <p:nvPr>
            <p:ph type="ctrTitle"/>
          </p:nvPr>
        </p:nvSpPr>
        <p:spPr>
          <a:xfrm>
            <a:off x="1066801" y="1066800"/>
            <a:ext cx="6705599" cy="3810000"/>
          </a:xfrm>
        </p:spPr>
        <p:txBody>
          <a:bodyPr>
            <a:normAutofit/>
          </a:bodyPr>
          <a:lstStyle/>
          <a:p>
            <a:r>
              <a:rPr lang="en-US" sz="3200" dirty="0" smtClean="0">
                <a:solidFill>
                  <a:srgbClr val="D81727"/>
                </a:solidFill>
                <a:latin typeface="Arial Rounded MT Bold"/>
              </a:rPr>
              <a:t>Concussion Team Model</a:t>
            </a:r>
            <a:endParaRPr lang="en-US" sz="3200" dirty="0">
              <a:solidFill>
                <a:srgbClr val="D81727"/>
              </a:solidFill>
              <a:latin typeface="Arial Rounded MT Bold"/>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8562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Autofit/>
          </a:bodyPr>
          <a:lstStyle/>
          <a:p>
            <a:r>
              <a:rPr lang="en-US" sz="3600" dirty="0">
                <a:solidFill>
                  <a:schemeClr val="bg1"/>
                </a:solidFill>
                <a:latin typeface="Arial Rounded MT Bold" panose="020F0704030504030204" pitchFamily="34" charset="0"/>
              </a:rPr>
              <a:t>School-based</a:t>
            </a:r>
            <a:r>
              <a:rPr lang="en-US" sz="3600" dirty="0" smtClean="0">
                <a:solidFill>
                  <a:schemeClr val="bg1"/>
                </a:solidFill>
                <a:latin typeface="Arial Rounded MT Bold" panose="020F0704030504030204" pitchFamily="34" charset="0"/>
              </a:rPr>
              <a:t> Concussion Team</a:t>
            </a:r>
            <a:endParaRPr lang="en-US" sz="3600" dirty="0">
              <a:solidFill>
                <a:schemeClr val="bg1"/>
              </a:solidFill>
              <a:latin typeface="Arial Rounded MT Bold" panose="020F0704030504030204" pitchFamily="34" charset="0"/>
            </a:endParaRPr>
          </a:p>
        </p:txBody>
      </p:sp>
      <p:pic>
        <p:nvPicPr>
          <p:cNvPr id="5" name="Picture 4" descr="bottom red.jpg"/>
          <p:cNvPicPr>
            <a:picLocks noChangeAspect="1"/>
          </p:cNvPicPr>
          <p:nvPr/>
        </p:nvPicPr>
        <p:blipFill>
          <a:blip r:embed="rId4"/>
          <a:stretch>
            <a:fillRect/>
          </a:stretch>
        </p:blipFill>
        <p:spPr>
          <a:xfrm rot="5400000">
            <a:off x="5600700" y="571500"/>
            <a:ext cx="2057400" cy="4724400"/>
          </a:xfrm>
          <a:prstGeom prst="rect">
            <a:avLst/>
          </a:prstGeom>
        </p:spPr>
      </p:pic>
      <p:sp>
        <p:nvSpPr>
          <p:cNvPr id="7" name="Rectangle 6"/>
          <p:cNvSpPr/>
          <p:nvPr/>
        </p:nvSpPr>
        <p:spPr>
          <a:xfrm>
            <a:off x="4572000" y="2304871"/>
            <a:ext cx="4191000" cy="1200329"/>
          </a:xfrm>
          <a:prstGeom prst="rect">
            <a:avLst/>
          </a:prstGeom>
        </p:spPr>
        <p:txBody>
          <a:bodyPr wrap="square">
            <a:spAutoFit/>
          </a:bodyPr>
          <a:lstStyle/>
          <a:p>
            <a:pPr algn="ctr"/>
            <a:r>
              <a:rPr lang="en-US" dirty="0"/>
              <a:t>When a health issue affects a student’s learning, school teams must </a:t>
            </a:r>
            <a:r>
              <a:rPr lang="en-US" b="1" dirty="0">
                <a:solidFill>
                  <a:srgbClr val="FFFFFF"/>
                </a:solidFill>
              </a:rPr>
              <a:t>communicate</a:t>
            </a:r>
            <a:r>
              <a:rPr lang="en-US" dirty="0"/>
              <a:t> effectively with one another, with medical personnel, and with the family. </a:t>
            </a:r>
          </a:p>
        </p:txBody>
      </p:sp>
      <p:pic>
        <p:nvPicPr>
          <p:cNvPr id="8" name="Picture 7" descr="NEW.ai"/>
          <p:cNvPicPr>
            <a:picLocks noChangeAspect="1"/>
          </p:cNvPicPr>
          <p:nvPr/>
        </p:nvPicPr>
        <p:blipFill>
          <a:blip r:embed="rId5"/>
          <a:stretch>
            <a:fillRect/>
          </a:stretch>
        </p:blipFill>
        <p:spPr>
          <a:xfrm rot="5400000">
            <a:off x="1458528" y="751272"/>
            <a:ext cx="1502544" cy="3809999"/>
          </a:xfrm>
          <a:prstGeom prst="rect">
            <a:avLst/>
          </a:prstGeom>
        </p:spPr>
      </p:pic>
      <p:sp>
        <p:nvSpPr>
          <p:cNvPr id="10" name="Rectangle 9"/>
          <p:cNvSpPr/>
          <p:nvPr/>
        </p:nvSpPr>
        <p:spPr>
          <a:xfrm>
            <a:off x="534224" y="2200870"/>
            <a:ext cx="3428176" cy="923330"/>
          </a:xfrm>
          <a:prstGeom prst="rect">
            <a:avLst/>
          </a:prstGeom>
        </p:spPr>
        <p:txBody>
          <a:bodyPr wrap="square">
            <a:spAutoFit/>
          </a:bodyPr>
          <a:lstStyle/>
          <a:p>
            <a:pPr algn="ctr"/>
            <a:r>
              <a:rPr lang="en-US" altLang="en-US" dirty="0" smtClean="0"/>
              <a:t>A </a:t>
            </a:r>
            <a:r>
              <a:rPr lang="en-US" altLang="en-US" b="1" dirty="0" smtClean="0">
                <a:solidFill>
                  <a:schemeClr val="bg1"/>
                </a:solidFill>
              </a:rPr>
              <a:t>concussion team </a:t>
            </a:r>
            <a:r>
              <a:rPr lang="en-US" altLang="en-US" dirty="0" smtClean="0"/>
              <a:t>ensures every student who sustains a concussion is monitored for return to activity</a:t>
            </a:r>
            <a:endParaRPr lang="en-US" dirty="0"/>
          </a:p>
        </p:txBody>
      </p:sp>
      <p:pic>
        <p:nvPicPr>
          <p:cNvPr id="11" name="Picture 10" descr="NEW.ai"/>
          <p:cNvPicPr>
            <a:picLocks noChangeAspect="1"/>
          </p:cNvPicPr>
          <p:nvPr/>
        </p:nvPicPr>
        <p:blipFill>
          <a:blip r:embed="rId5"/>
          <a:stretch>
            <a:fillRect/>
          </a:stretch>
        </p:blipFill>
        <p:spPr>
          <a:xfrm rot="5400000">
            <a:off x="5638800" y="2895602"/>
            <a:ext cx="1981199" cy="4572000"/>
          </a:xfrm>
          <a:prstGeom prst="rect">
            <a:avLst/>
          </a:prstGeom>
        </p:spPr>
      </p:pic>
      <p:sp>
        <p:nvSpPr>
          <p:cNvPr id="12" name="Rectangle 11"/>
          <p:cNvSpPr/>
          <p:nvPr/>
        </p:nvSpPr>
        <p:spPr>
          <a:xfrm>
            <a:off x="4191000" y="4495800"/>
            <a:ext cx="4724400" cy="1200329"/>
          </a:xfrm>
          <a:prstGeom prst="rect">
            <a:avLst/>
          </a:prstGeom>
        </p:spPr>
        <p:txBody>
          <a:bodyPr wrap="square">
            <a:spAutoFit/>
          </a:bodyPr>
          <a:lstStyle/>
          <a:p>
            <a:pPr algn="ctr"/>
            <a:r>
              <a:rPr lang="en-US" altLang="en-US" b="1" dirty="0">
                <a:solidFill>
                  <a:srgbClr val="FFFFFF"/>
                </a:solidFill>
              </a:rPr>
              <a:t>Listen</a:t>
            </a:r>
            <a:r>
              <a:rPr lang="en-US" altLang="en-US" dirty="0"/>
              <a:t>, validate parents’ feelings, avoid defensiveness, </a:t>
            </a:r>
            <a:r>
              <a:rPr lang="en-US" altLang="en-US" b="1" dirty="0">
                <a:solidFill>
                  <a:srgbClr val="FFFFFF"/>
                </a:solidFill>
              </a:rPr>
              <a:t>recognize</a:t>
            </a:r>
            <a:r>
              <a:rPr lang="en-US" altLang="en-US" dirty="0"/>
              <a:t> fear and frustration, focus on solutions, </a:t>
            </a:r>
            <a:r>
              <a:rPr lang="en-US" altLang="en-US" b="1" dirty="0">
                <a:solidFill>
                  <a:srgbClr val="FFFFFF"/>
                </a:solidFill>
              </a:rPr>
              <a:t>work together </a:t>
            </a:r>
            <a:r>
              <a:rPr lang="en-US" altLang="en-US" dirty="0"/>
              <a:t>toward common goals</a:t>
            </a:r>
            <a:endParaRPr lang="en-US" dirty="0"/>
          </a:p>
        </p:txBody>
      </p:sp>
      <p:pic>
        <p:nvPicPr>
          <p:cNvPr id="15" name="Picture 14" descr="13810733028579v.jpg"/>
          <p:cNvPicPr>
            <a:picLocks noChangeAspect="1"/>
          </p:cNvPicPr>
          <p:nvPr/>
        </p:nvPicPr>
        <p:blipFill>
          <a:blip r:embed="rId6"/>
          <a:stretch>
            <a:fillRect/>
          </a:stretch>
        </p:blipFill>
        <p:spPr>
          <a:xfrm>
            <a:off x="304800" y="3634249"/>
            <a:ext cx="3810000" cy="2537951"/>
          </a:xfrm>
          <a:prstGeom prst="rect">
            <a:avLst/>
          </a:prstGeom>
        </p:spPr>
      </p:pic>
    </p:spTree>
    <p:extLst>
      <p:ext uri="{BB962C8B-B14F-4D97-AF65-F5344CB8AC3E}">
        <p14:creationId xmlns:p14="http://schemas.microsoft.com/office/powerpoint/2010/main" val="6804204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trix.jpg"/>
          <p:cNvPicPr>
            <a:picLocks noChangeAspect="1"/>
          </p:cNvPicPr>
          <p:nvPr/>
        </p:nvPicPr>
        <p:blipFill>
          <a:blip r:embed="rId2"/>
          <a:stretch>
            <a:fillRect/>
          </a:stretch>
        </p:blipFill>
        <p:spPr>
          <a:xfrm>
            <a:off x="914400" y="1892808"/>
            <a:ext cx="7605281" cy="4203192"/>
          </a:xfrm>
          <a:prstGeom prst="rect">
            <a:avLst/>
          </a:prstGeom>
        </p:spPr>
      </p:pic>
      <p:pic>
        <p:nvPicPr>
          <p:cNvPr id="5" name="Picture 4"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Autofit/>
          </a:bodyPr>
          <a:lstStyle/>
          <a:p>
            <a:r>
              <a:rPr lang="en-US" sz="3600" dirty="0" smtClean="0">
                <a:solidFill>
                  <a:schemeClr val="bg1"/>
                </a:solidFill>
                <a:latin typeface="Arial Rounded MT Bold"/>
              </a:rPr>
              <a:t>School-based Concussion Team</a:t>
            </a:r>
            <a:endParaRPr lang="en-US" sz="3600" dirty="0">
              <a:solidFill>
                <a:schemeClr val="bg1"/>
              </a:solidFill>
              <a:latin typeface="Arial Rounded MT Bold"/>
            </a:endParaRPr>
          </a:p>
        </p:txBody>
      </p:sp>
      <p:sp>
        <p:nvSpPr>
          <p:cNvPr id="3" name="Content Placeholder 2"/>
          <p:cNvSpPr>
            <a:spLocks noGrp="1"/>
          </p:cNvSpPr>
          <p:nvPr>
            <p:ph idx="1"/>
          </p:nvPr>
        </p:nvSpPr>
        <p:spPr>
          <a:xfrm>
            <a:off x="457200" y="1752600"/>
            <a:ext cx="8229600" cy="4876800"/>
          </a:xfrm>
        </p:spPr>
        <p:txBody>
          <a:bodyPr>
            <a:normAutofit/>
          </a:bodyPr>
          <a:lstStyle/>
          <a:p>
            <a:pPr marL="0" indent="0">
              <a:buNone/>
            </a:pPr>
            <a:endParaRPr lang="en-US" altLang="en-US" sz="1200" dirty="0" smtClean="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smtClean="0"/>
          </a:p>
          <a:p>
            <a:pPr marL="0" indent="0">
              <a:buNone/>
            </a:pPr>
            <a:endParaRPr lang="en-US" altLang="en-US" sz="1200" dirty="0"/>
          </a:p>
          <a:p>
            <a:pPr marL="0" indent="0">
              <a:buNone/>
            </a:pPr>
            <a:endParaRPr lang="en-US" altLang="en-US" sz="1200" dirty="0" smtClean="0"/>
          </a:p>
          <a:p>
            <a:pPr marL="0" indent="0">
              <a:buNone/>
            </a:pPr>
            <a:endParaRPr lang="en-US" altLang="en-US" sz="1200" dirty="0" smtClean="0"/>
          </a:p>
          <a:p>
            <a:pPr marL="0" indent="0">
              <a:buNone/>
            </a:pPr>
            <a:r>
              <a:rPr lang="en-US" altLang="en-US" sz="1200" dirty="0" smtClean="0"/>
              <a:t>Adapted from Nationwide </a:t>
            </a:r>
            <a:r>
              <a:rPr lang="en-US" altLang="en-US" sz="1200" dirty="0"/>
              <a:t>Children’s Hospital. </a:t>
            </a:r>
            <a:r>
              <a:rPr lang="en-US" altLang="en-US" sz="1200" i="1" dirty="0"/>
              <a:t>A School Administrator’s Guide to Academic Concussion Management</a:t>
            </a:r>
            <a:r>
              <a:rPr lang="en-US" altLang="en-US" sz="1200" dirty="0"/>
              <a:t>. Retrieved August 25, 2015</a:t>
            </a:r>
          </a:p>
          <a:p>
            <a:pPr marL="0" indent="0">
              <a:buNone/>
            </a:pPr>
            <a:endParaRPr lang="en-US" altLang="en-US" b="1" dirty="0"/>
          </a:p>
          <a:p>
            <a:endParaRPr lang="en-US" b="1" i="1" dirty="0"/>
          </a:p>
        </p:txBody>
      </p:sp>
      <p:sp>
        <p:nvSpPr>
          <p:cNvPr id="7" name="TextBox 6"/>
          <p:cNvSpPr txBox="1"/>
          <p:nvPr/>
        </p:nvSpPr>
        <p:spPr>
          <a:xfrm>
            <a:off x="3200400" y="1905000"/>
            <a:ext cx="2438400" cy="1400383"/>
          </a:xfrm>
          <a:prstGeom prst="rect">
            <a:avLst/>
          </a:prstGeom>
          <a:noFill/>
        </p:spPr>
        <p:txBody>
          <a:bodyPr wrap="square" rtlCol="0">
            <a:spAutoFit/>
          </a:bodyPr>
          <a:lstStyle/>
          <a:p>
            <a:pPr algn="ctr"/>
            <a:r>
              <a:rPr lang="en-US" sz="1500" b="1" dirty="0" smtClean="0">
                <a:solidFill>
                  <a:srgbClr val="FFFFFF"/>
                </a:solidFill>
              </a:rPr>
              <a:t>Academic Team Members</a:t>
            </a:r>
          </a:p>
          <a:p>
            <a:pPr algn="ctr"/>
            <a:r>
              <a:rPr lang="en-US" sz="1400" b="1" dirty="0" smtClean="0"/>
              <a:t>Teacher</a:t>
            </a:r>
          </a:p>
          <a:p>
            <a:pPr algn="ctr"/>
            <a:r>
              <a:rPr lang="en-US" sz="1400" b="1" dirty="0" smtClean="0"/>
              <a:t>School Psychologist</a:t>
            </a:r>
          </a:p>
          <a:p>
            <a:pPr algn="ctr"/>
            <a:r>
              <a:rPr lang="en-US" sz="1400" b="1" dirty="0" smtClean="0"/>
              <a:t>School Counselor</a:t>
            </a:r>
          </a:p>
          <a:p>
            <a:pPr algn="ctr"/>
            <a:r>
              <a:rPr lang="en-US" sz="1400" b="1" dirty="0" smtClean="0"/>
              <a:t>Administrator</a:t>
            </a:r>
          </a:p>
          <a:p>
            <a:pPr algn="ctr"/>
            <a:r>
              <a:rPr lang="en-US" sz="1400" b="1" dirty="0" smtClean="0"/>
              <a:t>Speech Language Pathologist</a:t>
            </a:r>
          </a:p>
        </p:txBody>
      </p:sp>
      <p:sp>
        <p:nvSpPr>
          <p:cNvPr id="8" name="TextBox 7"/>
          <p:cNvSpPr txBox="1"/>
          <p:nvPr/>
        </p:nvSpPr>
        <p:spPr>
          <a:xfrm>
            <a:off x="6019800" y="4419600"/>
            <a:ext cx="2438400" cy="969496"/>
          </a:xfrm>
          <a:prstGeom prst="rect">
            <a:avLst/>
          </a:prstGeom>
          <a:noFill/>
        </p:spPr>
        <p:txBody>
          <a:bodyPr wrap="square" rtlCol="0">
            <a:spAutoFit/>
          </a:bodyPr>
          <a:lstStyle/>
          <a:p>
            <a:pPr algn="ctr"/>
            <a:r>
              <a:rPr lang="en-US" sz="1500" b="1" dirty="0" smtClean="0">
                <a:solidFill>
                  <a:srgbClr val="FFFFFF"/>
                </a:solidFill>
              </a:rPr>
              <a:t>Athletic Team Members</a:t>
            </a:r>
          </a:p>
          <a:p>
            <a:pPr algn="ctr"/>
            <a:r>
              <a:rPr lang="en-US" sz="1400" b="1" dirty="0" smtClean="0"/>
              <a:t>Coach</a:t>
            </a:r>
          </a:p>
          <a:p>
            <a:pPr algn="ctr"/>
            <a:r>
              <a:rPr lang="en-US" sz="1400" b="1" dirty="0" smtClean="0"/>
              <a:t>Athletic Director</a:t>
            </a:r>
          </a:p>
          <a:p>
            <a:pPr algn="ctr"/>
            <a:r>
              <a:rPr lang="en-US" sz="1400" b="1" dirty="0" smtClean="0"/>
              <a:t>Physical Education Teacher</a:t>
            </a:r>
            <a:endParaRPr lang="en-US" sz="1400" b="1" dirty="0"/>
          </a:p>
        </p:txBody>
      </p:sp>
      <p:sp>
        <p:nvSpPr>
          <p:cNvPr id="9" name="TextBox 8"/>
          <p:cNvSpPr txBox="1"/>
          <p:nvPr/>
        </p:nvSpPr>
        <p:spPr>
          <a:xfrm>
            <a:off x="1143000" y="4648200"/>
            <a:ext cx="2438400" cy="954107"/>
          </a:xfrm>
          <a:prstGeom prst="rect">
            <a:avLst/>
          </a:prstGeom>
          <a:noFill/>
        </p:spPr>
        <p:txBody>
          <a:bodyPr wrap="square" rtlCol="0">
            <a:spAutoFit/>
          </a:bodyPr>
          <a:lstStyle/>
          <a:p>
            <a:pPr algn="ctr"/>
            <a:r>
              <a:rPr lang="en-US" sz="1400" b="1" dirty="0" smtClean="0">
                <a:solidFill>
                  <a:srgbClr val="FFFFFF"/>
                </a:solidFill>
              </a:rPr>
              <a:t>Medical Team Members</a:t>
            </a:r>
          </a:p>
          <a:p>
            <a:pPr algn="ctr"/>
            <a:r>
              <a:rPr lang="en-US" sz="1400" b="1" dirty="0" smtClean="0"/>
              <a:t>School Nurse </a:t>
            </a:r>
          </a:p>
          <a:p>
            <a:pPr algn="ctr"/>
            <a:r>
              <a:rPr lang="en-US" sz="1400" b="1" dirty="0" smtClean="0"/>
              <a:t>Athletic Trainer</a:t>
            </a:r>
          </a:p>
          <a:p>
            <a:pPr algn="ctr"/>
            <a:r>
              <a:rPr lang="en-US" sz="1400" b="1" dirty="0" smtClean="0"/>
              <a:t>Physician</a:t>
            </a:r>
            <a:endParaRPr lang="en-US" sz="1400" b="1" dirty="0"/>
          </a:p>
        </p:txBody>
      </p:sp>
      <p:sp>
        <p:nvSpPr>
          <p:cNvPr id="10" name="TextBox 9"/>
          <p:cNvSpPr txBox="1"/>
          <p:nvPr/>
        </p:nvSpPr>
        <p:spPr>
          <a:xfrm>
            <a:off x="3429000" y="3810000"/>
            <a:ext cx="2438400" cy="338554"/>
          </a:xfrm>
          <a:prstGeom prst="rect">
            <a:avLst/>
          </a:prstGeom>
          <a:noFill/>
        </p:spPr>
        <p:txBody>
          <a:bodyPr wrap="square" rtlCol="0">
            <a:spAutoFit/>
          </a:bodyPr>
          <a:lstStyle/>
          <a:p>
            <a:pPr algn="ctr"/>
            <a:r>
              <a:rPr lang="en-US" sz="1600" b="1" dirty="0" smtClean="0">
                <a:solidFill>
                  <a:srgbClr val="FFFFFF"/>
                </a:solidFill>
              </a:rPr>
              <a:t>Student &amp; Family</a:t>
            </a:r>
          </a:p>
        </p:txBody>
      </p:sp>
    </p:spTree>
    <p:extLst>
      <p:ext uri="{BB962C8B-B14F-4D97-AF65-F5344CB8AC3E}">
        <p14:creationId xmlns:p14="http://schemas.microsoft.com/office/powerpoint/2010/main" val="40256397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reen.jpg"/>
          <p:cNvPicPr>
            <a:picLocks noChangeAspect="1"/>
          </p:cNvPicPr>
          <p:nvPr/>
        </p:nvPicPr>
        <p:blipFill>
          <a:blip r:embed="rId2"/>
          <a:stretch>
            <a:fillRect/>
          </a:stretch>
        </p:blipFill>
        <p:spPr>
          <a:xfrm>
            <a:off x="685800" y="4343400"/>
            <a:ext cx="2743200" cy="1752600"/>
          </a:xfrm>
          <a:prstGeom prst="rect">
            <a:avLst/>
          </a:prstGeom>
        </p:spPr>
      </p:pic>
      <p:pic>
        <p:nvPicPr>
          <p:cNvPr id="23" name="Picture 22" descr="green.jpg"/>
          <p:cNvPicPr>
            <a:picLocks noChangeAspect="1"/>
          </p:cNvPicPr>
          <p:nvPr/>
        </p:nvPicPr>
        <p:blipFill>
          <a:blip r:embed="rId2"/>
          <a:stretch>
            <a:fillRect/>
          </a:stretch>
        </p:blipFill>
        <p:spPr>
          <a:xfrm>
            <a:off x="685800" y="2209800"/>
            <a:ext cx="2743200" cy="1752600"/>
          </a:xfrm>
          <a:prstGeom prst="rect">
            <a:avLst/>
          </a:prstGeom>
        </p:spPr>
      </p:pic>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Autofit/>
          </a:bodyPr>
          <a:lstStyle/>
          <a:p>
            <a:r>
              <a:rPr lang="en-US" sz="3600" dirty="0" smtClean="0">
                <a:solidFill>
                  <a:schemeClr val="bg1"/>
                </a:solidFill>
                <a:latin typeface="Arial Rounded MT Bold" panose="020F0704030504030204" pitchFamily="34" charset="0"/>
              </a:rPr>
              <a:t>Roles and Responsibilities: Family</a:t>
            </a:r>
            <a:endParaRPr lang="en-US" sz="3600" dirty="0">
              <a:solidFill>
                <a:schemeClr val="bg1"/>
              </a:solidFill>
              <a:latin typeface="Arial Rounded MT Bold" panose="020F0704030504030204" pitchFamily="34" charset="0"/>
            </a:endParaRPr>
          </a:p>
        </p:txBody>
      </p:sp>
      <p:sp>
        <p:nvSpPr>
          <p:cNvPr id="7" name="Rectangle 6"/>
          <p:cNvSpPr/>
          <p:nvPr/>
        </p:nvSpPr>
        <p:spPr>
          <a:xfrm rot="5400000">
            <a:off x="3300265" y="2258325"/>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8" name="Rectangle 7"/>
          <p:cNvSpPr/>
          <p:nvPr/>
        </p:nvSpPr>
        <p:spPr>
          <a:xfrm rot="5400000">
            <a:off x="3310361" y="2668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9" name="Rectangle 8"/>
          <p:cNvSpPr/>
          <p:nvPr/>
        </p:nvSpPr>
        <p:spPr>
          <a:xfrm rot="5400000">
            <a:off x="3310361" y="3049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0" name="Rectangle 9"/>
          <p:cNvSpPr/>
          <p:nvPr/>
        </p:nvSpPr>
        <p:spPr>
          <a:xfrm rot="5400000">
            <a:off x="3366368" y="4319736"/>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1" name="Rectangle 10"/>
          <p:cNvSpPr/>
          <p:nvPr/>
        </p:nvSpPr>
        <p:spPr>
          <a:xfrm rot="5400000">
            <a:off x="3376464" y="4729989"/>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2" name="Rectangle 11"/>
          <p:cNvSpPr/>
          <p:nvPr/>
        </p:nvSpPr>
        <p:spPr>
          <a:xfrm rot="5400000">
            <a:off x="3376464" y="5110989"/>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pic>
        <p:nvPicPr>
          <p:cNvPr id="13" name="Picture 12" descr="NEW.ai"/>
          <p:cNvPicPr>
            <a:picLocks noChangeAspect="1"/>
          </p:cNvPicPr>
          <p:nvPr/>
        </p:nvPicPr>
        <p:blipFill>
          <a:blip r:embed="rId4"/>
          <a:stretch>
            <a:fillRect/>
          </a:stretch>
        </p:blipFill>
        <p:spPr>
          <a:xfrm rot="5400000">
            <a:off x="5524500" y="876300"/>
            <a:ext cx="1676400" cy="4343400"/>
          </a:xfrm>
          <a:prstGeom prst="rect">
            <a:avLst/>
          </a:prstGeom>
        </p:spPr>
      </p:pic>
      <p:pic>
        <p:nvPicPr>
          <p:cNvPr id="14" name="Picture 13" descr="NEW.ai"/>
          <p:cNvPicPr>
            <a:picLocks noChangeAspect="1"/>
          </p:cNvPicPr>
          <p:nvPr/>
        </p:nvPicPr>
        <p:blipFill>
          <a:blip r:embed="rId4"/>
          <a:stretch>
            <a:fillRect/>
          </a:stretch>
        </p:blipFill>
        <p:spPr>
          <a:xfrm rot="5400000">
            <a:off x="5524500" y="3009900"/>
            <a:ext cx="1676400" cy="4343400"/>
          </a:xfrm>
          <a:prstGeom prst="rect">
            <a:avLst/>
          </a:prstGeom>
        </p:spPr>
      </p:pic>
      <p:sp>
        <p:nvSpPr>
          <p:cNvPr id="17" name="TextBox 16"/>
          <p:cNvSpPr txBox="1"/>
          <p:nvPr/>
        </p:nvSpPr>
        <p:spPr>
          <a:xfrm>
            <a:off x="1371600" y="2743200"/>
            <a:ext cx="1331489" cy="523220"/>
          </a:xfrm>
          <a:prstGeom prst="rect">
            <a:avLst/>
          </a:prstGeom>
          <a:noFill/>
        </p:spPr>
        <p:txBody>
          <a:bodyPr wrap="none" rtlCol="0">
            <a:spAutoFit/>
          </a:bodyPr>
          <a:lstStyle/>
          <a:p>
            <a:r>
              <a:rPr lang="en-US" sz="2800" dirty="0" smtClean="0"/>
              <a:t>Student</a:t>
            </a:r>
            <a:endParaRPr lang="en-US" sz="2800" dirty="0"/>
          </a:p>
        </p:txBody>
      </p:sp>
      <p:sp>
        <p:nvSpPr>
          <p:cNvPr id="18" name="TextBox 17"/>
          <p:cNvSpPr txBox="1"/>
          <p:nvPr/>
        </p:nvSpPr>
        <p:spPr>
          <a:xfrm>
            <a:off x="1295400" y="4648200"/>
            <a:ext cx="1523825" cy="954107"/>
          </a:xfrm>
          <a:prstGeom prst="rect">
            <a:avLst/>
          </a:prstGeom>
          <a:noFill/>
        </p:spPr>
        <p:txBody>
          <a:bodyPr wrap="none" rtlCol="0">
            <a:spAutoFit/>
          </a:bodyPr>
          <a:lstStyle/>
          <a:p>
            <a:r>
              <a:rPr lang="en-US" sz="2800" dirty="0" smtClean="0"/>
              <a:t> Parent/</a:t>
            </a:r>
          </a:p>
          <a:p>
            <a:r>
              <a:rPr lang="en-US" sz="2800" dirty="0" smtClean="0"/>
              <a:t>Guardian</a:t>
            </a:r>
            <a:endParaRPr lang="en-US" sz="2800" dirty="0"/>
          </a:p>
        </p:txBody>
      </p:sp>
      <p:sp>
        <p:nvSpPr>
          <p:cNvPr id="19" name="TextBox 18"/>
          <p:cNvSpPr txBox="1"/>
          <p:nvPr/>
        </p:nvSpPr>
        <p:spPr>
          <a:xfrm>
            <a:off x="1066800" y="1752600"/>
            <a:ext cx="1928733" cy="369332"/>
          </a:xfrm>
          <a:prstGeom prst="rect">
            <a:avLst/>
          </a:prstGeom>
          <a:noFill/>
        </p:spPr>
        <p:txBody>
          <a:bodyPr wrap="none" rtlCol="0">
            <a:spAutoFit/>
          </a:bodyPr>
          <a:lstStyle/>
          <a:p>
            <a:r>
              <a:rPr lang="en-US" dirty="0" smtClean="0">
                <a:latin typeface="Arial Rounded MT Bold"/>
                <a:cs typeface="Arial Rounded MT Bold"/>
              </a:rPr>
              <a:t>TEAM MEMBER</a:t>
            </a:r>
            <a:endParaRPr lang="en-US" dirty="0">
              <a:latin typeface="Arial Rounded MT Bold"/>
              <a:cs typeface="Arial Rounded MT Bold"/>
            </a:endParaRPr>
          </a:p>
        </p:txBody>
      </p:sp>
      <p:sp>
        <p:nvSpPr>
          <p:cNvPr id="20" name="TextBox 19"/>
          <p:cNvSpPr txBox="1"/>
          <p:nvPr/>
        </p:nvSpPr>
        <p:spPr>
          <a:xfrm>
            <a:off x="5096225" y="1752600"/>
            <a:ext cx="2371375" cy="369332"/>
          </a:xfrm>
          <a:prstGeom prst="rect">
            <a:avLst/>
          </a:prstGeom>
          <a:noFill/>
        </p:spPr>
        <p:txBody>
          <a:bodyPr wrap="none" rtlCol="0">
            <a:spAutoFit/>
          </a:bodyPr>
          <a:lstStyle/>
          <a:p>
            <a:r>
              <a:rPr lang="en-US" dirty="0" smtClean="0">
                <a:latin typeface="Arial Rounded MT Bold"/>
                <a:cs typeface="Arial Rounded MT Bold"/>
              </a:rPr>
              <a:t>RESPONSIBILITIES</a:t>
            </a:r>
            <a:endParaRPr lang="en-US" dirty="0">
              <a:latin typeface="Arial Rounded MT Bold"/>
              <a:cs typeface="Arial Rounded MT Bold"/>
            </a:endParaRPr>
          </a:p>
        </p:txBody>
      </p:sp>
      <p:sp>
        <p:nvSpPr>
          <p:cNvPr id="21" name="Rectangle 20"/>
          <p:cNvSpPr/>
          <p:nvPr/>
        </p:nvSpPr>
        <p:spPr>
          <a:xfrm>
            <a:off x="4038600" y="2257217"/>
            <a:ext cx="4572000" cy="1400383"/>
          </a:xfrm>
          <a:prstGeom prst="rect">
            <a:avLst/>
          </a:prstGeom>
        </p:spPr>
        <p:txBody>
          <a:bodyPr>
            <a:spAutoFit/>
          </a:bodyPr>
          <a:lstStyle/>
          <a:p>
            <a:pPr algn="ctr"/>
            <a:r>
              <a:rPr lang="en-US" sz="1700" dirty="0" smtClean="0"/>
              <a:t>To clearly and honestly communicate their symptoms, academic difficulties and feelings</a:t>
            </a:r>
          </a:p>
          <a:p>
            <a:pPr algn="ctr"/>
            <a:endParaRPr lang="en-US" sz="1700" dirty="0" smtClean="0"/>
          </a:p>
          <a:p>
            <a:pPr algn="ctr"/>
            <a:r>
              <a:rPr lang="en-US" sz="1700" dirty="0" smtClean="0"/>
              <a:t>To carry out any assigned duties by other team members to the best of their ability</a:t>
            </a:r>
            <a:endParaRPr lang="en-US" sz="1700" dirty="0"/>
          </a:p>
        </p:txBody>
      </p:sp>
      <p:sp>
        <p:nvSpPr>
          <p:cNvPr id="22" name="Rectangle 21"/>
          <p:cNvSpPr/>
          <p:nvPr/>
        </p:nvSpPr>
        <p:spPr>
          <a:xfrm>
            <a:off x="4038600" y="4357807"/>
            <a:ext cx="4572000" cy="1661993"/>
          </a:xfrm>
          <a:prstGeom prst="rect">
            <a:avLst/>
          </a:prstGeom>
        </p:spPr>
        <p:txBody>
          <a:bodyPr>
            <a:spAutoFit/>
          </a:bodyPr>
          <a:lstStyle/>
          <a:p>
            <a:pPr algn="ctr"/>
            <a:r>
              <a:rPr lang="en-US" sz="1700" dirty="0" smtClean="0"/>
              <a:t>To submit all physician notes and instructions to the school in a timely manner</a:t>
            </a:r>
          </a:p>
          <a:p>
            <a:pPr algn="ctr"/>
            <a:endParaRPr lang="en-US" sz="1700" dirty="0" smtClean="0"/>
          </a:p>
          <a:p>
            <a:pPr algn="ctr"/>
            <a:r>
              <a:rPr lang="en-US" sz="1700" dirty="0" smtClean="0"/>
              <a:t> To help the student maintain compliance with any medical and/or academic</a:t>
            </a:r>
          </a:p>
          <a:p>
            <a:pPr algn="ctr"/>
            <a:r>
              <a:rPr lang="en-US" sz="1700" dirty="0" smtClean="0"/>
              <a:t>recommendations given to promote recovery</a:t>
            </a:r>
            <a:endParaRPr lang="en-US" sz="1700" dirty="0"/>
          </a:p>
        </p:txBody>
      </p:sp>
    </p:spTree>
    <p:extLst>
      <p:ext uri="{BB962C8B-B14F-4D97-AF65-F5344CB8AC3E}">
        <p14:creationId xmlns:p14="http://schemas.microsoft.com/office/powerpoint/2010/main" val="23304445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Medicalll.jpg"/>
          <p:cNvPicPr>
            <a:picLocks noChangeAspect="1"/>
          </p:cNvPicPr>
          <p:nvPr/>
        </p:nvPicPr>
        <p:blipFill>
          <a:blip r:embed="rId2"/>
          <a:stretch>
            <a:fillRect/>
          </a:stretch>
        </p:blipFill>
        <p:spPr>
          <a:xfrm>
            <a:off x="762000" y="5181600"/>
            <a:ext cx="2667000" cy="1143000"/>
          </a:xfrm>
          <a:prstGeom prst="rect">
            <a:avLst/>
          </a:prstGeom>
        </p:spPr>
      </p:pic>
      <p:pic>
        <p:nvPicPr>
          <p:cNvPr id="38" name="Picture 37" descr="Medicalll.jpg"/>
          <p:cNvPicPr>
            <a:picLocks noChangeAspect="1"/>
          </p:cNvPicPr>
          <p:nvPr/>
        </p:nvPicPr>
        <p:blipFill>
          <a:blip r:embed="rId2"/>
          <a:stretch>
            <a:fillRect/>
          </a:stretch>
        </p:blipFill>
        <p:spPr>
          <a:xfrm>
            <a:off x="762000" y="4267200"/>
            <a:ext cx="2667000" cy="762000"/>
          </a:xfrm>
          <a:prstGeom prst="rect">
            <a:avLst/>
          </a:prstGeom>
        </p:spPr>
      </p:pic>
      <p:pic>
        <p:nvPicPr>
          <p:cNvPr id="37" name="Picture 36" descr="Medicalll.jpg"/>
          <p:cNvPicPr>
            <a:picLocks noChangeAspect="1"/>
          </p:cNvPicPr>
          <p:nvPr/>
        </p:nvPicPr>
        <p:blipFill>
          <a:blip r:embed="rId2"/>
          <a:stretch>
            <a:fillRect/>
          </a:stretch>
        </p:blipFill>
        <p:spPr>
          <a:xfrm>
            <a:off x="762000" y="3200400"/>
            <a:ext cx="2667000" cy="685800"/>
          </a:xfrm>
          <a:prstGeom prst="rect">
            <a:avLst/>
          </a:prstGeom>
        </p:spPr>
      </p:pic>
      <p:pic>
        <p:nvPicPr>
          <p:cNvPr id="36" name="Picture 35" descr="Medicalll.jpg"/>
          <p:cNvPicPr>
            <a:picLocks noChangeAspect="1"/>
          </p:cNvPicPr>
          <p:nvPr/>
        </p:nvPicPr>
        <p:blipFill>
          <a:blip r:embed="rId2"/>
          <a:stretch>
            <a:fillRect/>
          </a:stretch>
        </p:blipFill>
        <p:spPr>
          <a:xfrm>
            <a:off x="762000" y="2209800"/>
            <a:ext cx="2667000" cy="762000"/>
          </a:xfrm>
          <a:prstGeom prst="rect">
            <a:avLst/>
          </a:prstGeom>
        </p:spPr>
      </p:pic>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Autofit/>
          </a:bodyPr>
          <a:lstStyle/>
          <a:p>
            <a:r>
              <a:rPr lang="en-US" sz="3600" dirty="0" smtClean="0">
                <a:solidFill>
                  <a:schemeClr val="bg1"/>
                </a:solidFill>
                <a:latin typeface="Arial Rounded MT Bold" panose="020F0704030504030204" pitchFamily="34" charset="0"/>
              </a:rPr>
              <a:t>Roles and Responsibilities: Academic Team Members</a:t>
            </a:r>
            <a:endParaRPr lang="en-US" sz="3600" dirty="0">
              <a:solidFill>
                <a:schemeClr val="bg1"/>
              </a:solidFill>
              <a:latin typeface="Arial Rounded MT Bold" panose="020F0704030504030204" pitchFamily="34" charset="0"/>
            </a:endParaRPr>
          </a:p>
        </p:txBody>
      </p:sp>
      <p:sp>
        <p:nvSpPr>
          <p:cNvPr id="7" name="Rectangle 6"/>
          <p:cNvSpPr/>
          <p:nvPr/>
        </p:nvSpPr>
        <p:spPr>
          <a:xfrm rot="5400000">
            <a:off x="3300265" y="2258325"/>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8" name="Rectangle 7"/>
          <p:cNvSpPr/>
          <p:nvPr/>
        </p:nvSpPr>
        <p:spPr>
          <a:xfrm rot="5400000">
            <a:off x="3310361" y="2668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9" name="Rectangle 8"/>
          <p:cNvSpPr/>
          <p:nvPr/>
        </p:nvSpPr>
        <p:spPr>
          <a:xfrm rot="5400000">
            <a:off x="3310361" y="3049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0" name="Rectangle 9"/>
          <p:cNvSpPr/>
          <p:nvPr/>
        </p:nvSpPr>
        <p:spPr>
          <a:xfrm rot="5400000">
            <a:off x="3366368" y="4319736"/>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1" name="Rectangle 10"/>
          <p:cNvSpPr/>
          <p:nvPr/>
        </p:nvSpPr>
        <p:spPr>
          <a:xfrm rot="5400000">
            <a:off x="3376464" y="4729989"/>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2" name="Rectangle 11"/>
          <p:cNvSpPr/>
          <p:nvPr/>
        </p:nvSpPr>
        <p:spPr>
          <a:xfrm rot="5400000">
            <a:off x="3376464" y="5110989"/>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pic>
        <p:nvPicPr>
          <p:cNvPr id="13" name="Picture 12" descr="NEW.ai"/>
          <p:cNvPicPr>
            <a:picLocks noChangeAspect="1"/>
          </p:cNvPicPr>
          <p:nvPr/>
        </p:nvPicPr>
        <p:blipFill>
          <a:blip r:embed="rId4"/>
          <a:stretch>
            <a:fillRect/>
          </a:stretch>
        </p:blipFill>
        <p:spPr>
          <a:xfrm rot="5400000">
            <a:off x="5943600" y="381000"/>
            <a:ext cx="685800" cy="4343400"/>
          </a:xfrm>
          <a:prstGeom prst="rect">
            <a:avLst/>
          </a:prstGeom>
        </p:spPr>
      </p:pic>
      <p:sp>
        <p:nvSpPr>
          <p:cNvPr id="17" name="TextBox 16"/>
          <p:cNvSpPr txBox="1"/>
          <p:nvPr/>
        </p:nvSpPr>
        <p:spPr>
          <a:xfrm>
            <a:off x="1524000" y="2362200"/>
            <a:ext cx="997564" cy="400110"/>
          </a:xfrm>
          <a:prstGeom prst="rect">
            <a:avLst/>
          </a:prstGeom>
          <a:noFill/>
        </p:spPr>
        <p:txBody>
          <a:bodyPr wrap="none" rtlCol="0">
            <a:spAutoFit/>
          </a:bodyPr>
          <a:lstStyle/>
          <a:p>
            <a:r>
              <a:rPr lang="en-US" sz="2000" dirty="0" smtClean="0">
                <a:solidFill>
                  <a:srgbClr val="FFFFFF"/>
                </a:solidFill>
              </a:rPr>
              <a:t>Teacher</a:t>
            </a:r>
            <a:endParaRPr lang="en-US" sz="2000" dirty="0">
              <a:solidFill>
                <a:srgbClr val="FFFFFF"/>
              </a:solidFill>
            </a:endParaRPr>
          </a:p>
        </p:txBody>
      </p:sp>
      <p:sp>
        <p:nvSpPr>
          <p:cNvPr id="18" name="TextBox 17"/>
          <p:cNvSpPr txBox="1"/>
          <p:nvPr/>
        </p:nvSpPr>
        <p:spPr>
          <a:xfrm>
            <a:off x="914400" y="3333690"/>
            <a:ext cx="2743200" cy="400110"/>
          </a:xfrm>
          <a:prstGeom prst="rect">
            <a:avLst/>
          </a:prstGeom>
          <a:noFill/>
        </p:spPr>
        <p:txBody>
          <a:bodyPr wrap="square" rtlCol="0">
            <a:spAutoFit/>
          </a:bodyPr>
          <a:lstStyle/>
          <a:p>
            <a:r>
              <a:rPr lang="en-US" sz="2000" dirty="0" smtClean="0">
                <a:solidFill>
                  <a:srgbClr val="FFFFFF"/>
                </a:solidFill>
              </a:rPr>
              <a:t>School Counselor</a:t>
            </a:r>
            <a:endParaRPr lang="en-US" sz="2000" dirty="0">
              <a:solidFill>
                <a:srgbClr val="FFFFFF"/>
              </a:solidFill>
            </a:endParaRPr>
          </a:p>
        </p:txBody>
      </p:sp>
      <p:sp>
        <p:nvSpPr>
          <p:cNvPr id="19" name="TextBox 18"/>
          <p:cNvSpPr txBox="1"/>
          <p:nvPr/>
        </p:nvSpPr>
        <p:spPr>
          <a:xfrm>
            <a:off x="1066800" y="1752600"/>
            <a:ext cx="1928733" cy="369332"/>
          </a:xfrm>
          <a:prstGeom prst="rect">
            <a:avLst/>
          </a:prstGeom>
          <a:noFill/>
        </p:spPr>
        <p:txBody>
          <a:bodyPr wrap="none" rtlCol="0">
            <a:spAutoFit/>
          </a:bodyPr>
          <a:lstStyle/>
          <a:p>
            <a:r>
              <a:rPr lang="en-US" dirty="0" smtClean="0">
                <a:latin typeface="Arial Rounded MT Bold"/>
                <a:cs typeface="Arial Rounded MT Bold"/>
              </a:rPr>
              <a:t>TEAM MEMBER</a:t>
            </a:r>
            <a:endParaRPr lang="en-US" dirty="0">
              <a:latin typeface="Arial Rounded MT Bold"/>
              <a:cs typeface="Arial Rounded MT Bold"/>
            </a:endParaRPr>
          </a:p>
        </p:txBody>
      </p:sp>
      <p:sp>
        <p:nvSpPr>
          <p:cNvPr id="20" name="TextBox 19"/>
          <p:cNvSpPr txBox="1"/>
          <p:nvPr/>
        </p:nvSpPr>
        <p:spPr>
          <a:xfrm>
            <a:off x="5096225" y="1752600"/>
            <a:ext cx="2371375" cy="369332"/>
          </a:xfrm>
          <a:prstGeom prst="rect">
            <a:avLst/>
          </a:prstGeom>
          <a:noFill/>
        </p:spPr>
        <p:txBody>
          <a:bodyPr wrap="none" rtlCol="0">
            <a:spAutoFit/>
          </a:bodyPr>
          <a:lstStyle/>
          <a:p>
            <a:r>
              <a:rPr lang="en-US" dirty="0" smtClean="0">
                <a:latin typeface="Arial Rounded MT Bold"/>
                <a:cs typeface="Arial Rounded MT Bold"/>
              </a:rPr>
              <a:t>RESPONSIBILITIES</a:t>
            </a:r>
            <a:endParaRPr lang="en-US" dirty="0">
              <a:latin typeface="Arial Rounded MT Bold"/>
              <a:cs typeface="Arial Rounded MT Bold"/>
            </a:endParaRPr>
          </a:p>
        </p:txBody>
      </p:sp>
      <p:pic>
        <p:nvPicPr>
          <p:cNvPr id="27" name="Picture 26" descr="NEW.ai"/>
          <p:cNvPicPr>
            <a:picLocks noChangeAspect="1"/>
          </p:cNvPicPr>
          <p:nvPr/>
        </p:nvPicPr>
        <p:blipFill>
          <a:blip r:embed="rId4"/>
          <a:stretch>
            <a:fillRect/>
          </a:stretch>
        </p:blipFill>
        <p:spPr>
          <a:xfrm rot="5400000">
            <a:off x="5943600" y="1371600"/>
            <a:ext cx="685800" cy="4343400"/>
          </a:xfrm>
          <a:prstGeom prst="rect">
            <a:avLst/>
          </a:prstGeom>
        </p:spPr>
      </p:pic>
      <p:pic>
        <p:nvPicPr>
          <p:cNvPr id="28" name="Picture 27" descr="NEW.ai"/>
          <p:cNvPicPr>
            <a:picLocks noChangeAspect="1"/>
          </p:cNvPicPr>
          <p:nvPr/>
        </p:nvPicPr>
        <p:blipFill>
          <a:blip r:embed="rId4"/>
          <a:stretch>
            <a:fillRect/>
          </a:stretch>
        </p:blipFill>
        <p:spPr>
          <a:xfrm rot="5400000">
            <a:off x="5905500" y="2476500"/>
            <a:ext cx="762000" cy="4343400"/>
          </a:xfrm>
          <a:prstGeom prst="rect">
            <a:avLst/>
          </a:prstGeom>
        </p:spPr>
      </p:pic>
      <p:pic>
        <p:nvPicPr>
          <p:cNvPr id="29" name="Picture 28" descr="NEW.ai"/>
          <p:cNvPicPr>
            <a:picLocks noChangeAspect="1"/>
          </p:cNvPicPr>
          <p:nvPr/>
        </p:nvPicPr>
        <p:blipFill>
          <a:blip r:embed="rId4"/>
          <a:stretch>
            <a:fillRect/>
          </a:stretch>
        </p:blipFill>
        <p:spPr>
          <a:xfrm rot="5400000">
            <a:off x="5715000" y="3581400"/>
            <a:ext cx="1143000" cy="4343400"/>
          </a:xfrm>
          <a:prstGeom prst="rect">
            <a:avLst/>
          </a:prstGeom>
        </p:spPr>
      </p:pic>
      <p:sp>
        <p:nvSpPr>
          <p:cNvPr id="30" name="Rectangle 29"/>
          <p:cNvSpPr/>
          <p:nvPr/>
        </p:nvSpPr>
        <p:spPr>
          <a:xfrm>
            <a:off x="4191000" y="2156936"/>
            <a:ext cx="4191000" cy="738664"/>
          </a:xfrm>
          <a:prstGeom prst="rect">
            <a:avLst/>
          </a:prstGeom>
        </p:spPr>
        <p:txBody>
          <a:bodyPr wrap="square">
            <a:spAutoFit/>
          </a:bodyPr>
          <a:lstStyle/>
          <a:p>
            <a:r>
              <a:rPr lang="en-US" sz="1400" dirty="0" smtClean="0"/>
              <a:t>To help the student get the best education possible given the circumstances and to follow</a:t>
            </a:r>
          </a:p>
          <a:p>
            <a:r>
              <a:rPr lang="en-US" sz="1400" dirty="0" smtClean="0"/>
              <a:t>recommended academic adjustments</a:t>
            </a:r>
            <a:endParaRPr lang="en-US" sz="1400" dirty="0"/>
          </a:p>
        </p:txBody>
      </p:sp>
      <p:sp>
        <p:nvSpPr>
          <p:cNvPr id="31" name="Rectangle 30"/>
          <p:cNvSpPr/>
          <p:nvPr/>
        </p:nvSpPr>
        <p:spPr>
          <a:xfrm>
            <a:off x="4191000" y="3200400"/>
            <a:ext cx="4267200" cy="553998"/>
          </a:xfrm>
          <a:prstGeom prst="rect">
            <a:avLst/>
          </a:prstGeom>
        </p:spPr>
        <p:txBody>
          <a:bodyPr wrap="square">
            <a:spAutoFit/>
          </a:bodyPr>
          <a:lstStyle/>
          <a:p>
            <a:r>
              <a:rPr lang="en-US" sz="1500" dirty="0" smtClean="0"/>
              <a:t>To help create (as needed) and disseminate academic adjustments to the student’s teachers</a:t>
            </a:r>
            <a:endParaRPr lang="en-US" sz="1500" dirty="0"/>
          </a:p>
        </p:txBody>
      </p:sp>
      <p:sp>
        <p:nvSpPr>
          <p:cNvPr id="32" name="TextBox 31"/>
          <p:cNvSpPr txBox="1"/>
          <p:nvPr/>
        </p:nvSpPr>
        <p:spPr>
          <a:xfrm>
            <a:off x="914400" y="4476690"/>
            <a:ext cx="2743200" cy="400110"/>
          </a:xfrm>
          <a:prstGeom prst="rect">
            <a:avLst/>
          </a:prstGeom>
          <a:noFill/>
        </p:spPr>
        <p:txBody>
          <a:bodyPr wrap="square" rtlCol="0">
            <a:spAutoFit/>
          </a:bodyPr>
          <a:lstStyle/>
          <a:p>
            <a:r>
              <a:rPr lang="en-US" sz="2000" dirty="0" smtClean="0">
                <a:solidFill>
                  <a:srgbClr val="FFFFFF"/>
                </a:solidFill>
              </a:rPr>
              <a:t>School Psychologist</a:t>
            </a:r>
            <a:endParaRPr lang="en-US" sz="2000" dirty="0">
              <a:solidFill>
                <a:srgbClr val="FFFFFF"/>
              </a:solidFill>
            </a:endParaRPr>
          </a:p>
        </p:txBody>
      </p:sp>
      <p:sp>
        <p:nvSpPr>
          <p:cNvPr id="33" name="TextBox 32"/>
          <p:cNvSpPr txBox="1"/>
          <p:nvPr/>
        </p:nvSpPr>
        <p:spPr>
          <a:xfrm>
            <a:off x="1219200" y="5562600"/>
            <a:ext cx="2743200" cy="400110"/>
          </a:xfrm>
          <a:prstGeom prst="rect">
            <a:avLst/>
          </a:prstGeom>
          <a:noFill/>
        </p:spPr>
        <p:txBody>
          <a:bodyPr wrap="square" rtlCol="0">
            <a:spAutoFit/>
          </a:bodyPr>
          <a:lstStyle/>
          <a:p>
            <a:r>
              <a:rPr lang="en-US" sz="2000" dirty="0" smtClean="0">
                <a:solidFill>
                  <a:srgbClr val="FFFFFF"/>
                </a:solidFill>
              </a:rPr>
              <a:t>Administrator</a:t>
            </a:r>
            <a:endParaRPr lang="en-US" sz="2000" dirty="0">
              <a:solidFill>
                <a:srgbClr val="FFFFFF"/>
              </a:solidFill>
            </a:endParaRPr>
          </a:p>
        </p:txBody>
      </p:sp>
      <p:sp>
        <p:nvSpPr>
          <p:cNvPr id="34" name="Rectangle 33"/>
          <p:cNvSpPr/>
          <p:nvPr/>
        </p:nvSpPr>
        <p:spPr>
          <a:xfrm>
            <a:off x="4114800" y="4267201"/>
            <a:ext cx="5257800" cy="738664"/>
          </a:xfrm>
          <a:prstGeom prst="rect">
            <a:avLst/>
          </a:prstGeom>
        </p:spPr>
        <p:txBody>
          <a:bodyPr wrap="square">
            <a:spAutoFit/>
          </a:bodyPr>
          <a:lstStyle/>
          <a:p>
            <a:r>
              <a:rPr lang="en-US" sz="1400" dirty="0" smtClean="0"/>
              <a:t>To be the consultant for prolonged or complicated cases </a:t>
            </a:r>
          </a:p>
          <a:p>
            <a:r>
              <a:rPr lang="en-US" sz="1400" dirty="0" smtClean="0"/>
              <a:t>where long-term adjustments or more extensive </a:t>
            </a:r>
          </a:p>
          <a:p>
            <a:r>
              <a:rPr lang="en-US" sz="1400" dirty="0" smtClean="0"/>
              <a:t>assessment and educational plans may be necessary</a:t>
            </a:r>
            <a:endParaRPr lang="en-US" sz="1400" dirty="0"/>
          </a:p>
        </p:txBody>
      </p:sp>
      <p:sp>
        <p:nvSpPr>
          <p:cNvPr id="35" name="Rectangle 34"/>
          <p:cNvSpPr/>
          <p:nvPr/>
        </p:nvSpPr>
        <p:spPr>
          <a:xfrm>
            <a:off x="4114800" y="5155049"/>
            <a:ext cx="4572000" cy="1169551"/>
          </a:xfrm>
          <a:prstGeom prst="rect">
            <a:avLst/>
          </a:prstGeom>
        </p:spPr>
        <p:txBody>
          <a:bodyPr>
            <a:spAutoFit/>
          </a:bodyPr>
          <a:lstStyle/>
          <a:p>
            <a:r>
              <a:rPr lang="en-US" sz="1400" dirty="0" smtClean="0"/>
              <a:t>To direct and oversee the concussion team plan and </a:t>
            </a:r>
          </a:p>
          <a:p>
            <a:r>
              <a:rPr lang="en-US" sz="1400" dirty="0" smtClean="0"/>
              <a:t>trouble shoot problems</a:t>
            </a:r>
          </a:p>
          <a:p>
            <a:endParaRPr lang="en-US" sz="1400" dirty="0" smtClean="0"/>
          </a:p>
          <a:p>
            <a:r>
              <a:rPr lang="en-US" sz="1400" dirty="0" smtClean="0"/>
              <a:t> To help create a change in the culture of the school regarding the implementation of programs and policies</a:t>
            </a:r>
            <a:endParaRPr lang="en-US" sz="1400" dirty="0"/>
          </a:p>
        </p:txBody>
      </p:sp>
    </p:spTree>
    <p:extLst>
      <p:ext uri="{BB962C8B-B14F-4D97-AF65-F5344CB8AC3E}">
        <p14:creationId xmlns:p14="http://schemas.microsoft.com/office/powerpoint/2010/main" val="23304445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jpg"/>
          <p:cNvPicPr>
            <a:picLocks noChangeAspect="1"/>
          </p:cNvPicPr>
          <p:nvPr/>
        </p:nvPicPr>
        <p:blipFill>
          <a:blip r:embed="rId2"/>
          <a:stretch>
            <a:fillRect/>
          </a:stretch>
        </p:blipFill>
        <p:spPr>
          <a:xfrm>
            <a:off x="0" y="156411"/>
            <a:ext cx="9144000" cy="1443789"/>
          </a:xfrm>
          <a:prstGeom prst="rect">
            <a:avLst/>
          </a:prstGeom>
        </p:spPr>
      </p:pic>
      <p:pic>
        <p:nvPicPr>
          <p:cNvPr id="6" name="Picture 5" descr="bottom red.jpg"/>
          <p:cNvPicPr>
            <a:picLocks noChangeAspect="1"/>
          </p:cNvPicPr>
          <p:nvPr/>
        </p:nvPicPr>
        <p:blipFill>
          <a:blip r:embed="rId3"/>
          <a:stretch>
            <a:fillRect/>
          </a:stretch>
        </p:blipFill>
        <p:spPr>
          <a:xfrm>
            <a:off x="3581400" y="4114800"/>
            <a:ext cx="5334000" cy="1981200"/>
          </a:xfrm>
          <a:prstGeom prst="rect">
            <a:avLst/>
          </a:prstGeom>
        </p:spPr>
      </p:pic>
      <p:pic>
        <p:nvPicPr>
          <p:cNvPr id="5" name="Picture 4" descr="bottom red.jpg"/>
          <p:cNvPicPr>
            <a:picLocks noChangeAspect="1"/>
          </p:cNvPicPr>
          <p:nvPr/>
        </p:nvPicPr>
        <p:blipFill>
          <a:blip r:embed="rId3"/>
          <a:stretch>
            <a:fillRect/>
          </a:stretch>
        </p:blipFill>
        <p:spPr>
          <a:xfrm>
            <a:off x="3581400" y="1905000"/>
            <a:ext cx="5334000" cy="2057400"/>
          </a:xfrm>
          <a:prstGeom prst="rect">
            <a:avLst/>
          </a:prstGeom>
        </p:spPr>
      </p:pic>
      <p:sp>
        <p:nvSpPr>
          <p:cNvPr id="2" name="Title 1"/>
          <p:cNvSpPr>
            <a:spLocks noGrp="1"/>
          </p:cNvSpPr>
          <p:nvPr>
            <p:ph type="title"/>
          </p:nvPr>
        </p:nvSpPr>
        <p:spPr>
          <a:xfrm>
            <a:off x="0" y="274638"/>
            <a:ext cx="9525000" cy="1143000"/>
          </a:xfrm>
        </p:spPr>
        <p:txBody>
          <a:bodyPr>
            <a:normAutofit/>
          </a:bodyPr>
          <a:lstStyle/>
          <a:p>
            <a:r>
              <a:rPr lang="en-US" dirty="0" smtClean="0">
                <a:solidFill>
                  <a:schemeClr val="bg1"/>
                </a:solidFill>
                <a:latin typeface="Arial Rounded MT Bold"/>
              </a:rPr>
              <a:t>Introduction</a:t>
            </a:r>
            <a:endParaRPr lang="en-US" dirty="0">
              <a:solidFill>
                <a:schemeClr val="bg1"/>
              </a:solidFill>
              <a:latin typeface="Arial Rounded MT Bold"/>
            </a:endParaRPr>
          </a:p>
        </p:txBody>
      </p:sp>
      <p:sp>
        <p:nvSpPr>
          <p:cNvPr id="3" name="Content Placeholder 2"/>
          <p:cNvSpPr>
            <a:spLocks noGrp="1"/>
          </p:cNvSpPr>
          <p:nvPr>
            <p:ph idx="1"/>
          </p:nvPr>
        </p:nvSpPr>
        <p:spPr>
          <a:xfrm>
            <a:off x="3276600" y="1752600"/>
            <a:ext cx="5638800" cy="4343400"/>
          </a:xfrm>
        </p:spPr>
        <p:txBody>
          <a:bodyPr anchor="t" anchorCtr="0">
            <a:normAutofit/>
          </a:bodyPr>
          <a:lstStyle/>
          <a:p>
            <a:pPr algn="ctr">
              <a:buNone/>
            </a:pPr>
            <a:r>
              <a:rPr lang="en-US" sz="2400" dirty="0" smtClean="0"/>
              <a:t>	</a:t>
            </a:r>
          </a:p>
          <a:p>
            <a:pPr algn="ctr">
              <a:buNone/>
            </a:pPr>
            <a:r>
              <a:rPr lang="en-US" sz="2300" dirty="0"/>
              <a:t>	</a:t>
            </a:r>
            <a:r>
              <a:rPr lang="en-US" sz="2300" dirty="0" smtClean="0"/>
              <a:t>Many </a:t>
            </a:r>
            <a:r>
              <a:rPr lang="en-US" sz="2300" dirty="0"/>
              <a:t>students who have sustained </a:t>
            </a:r>
            <a:r>
              <a:rPr lang="en-US" sz="2300" dirty="0" smtClean="0"/>
              <a:t>concussions return to </a:t>
            </a:r>
            <a:r>
              <a:rPr lang="en-US" sz="2300" dirty="0"/>
              <a:t>school requiring academic and environmental adjustments while the brain heals. </a:t>
            </a:r>
            <a:endParaRPr lang="en-US" sz="2300" dirty="0" smtClean="0"/>
          </a:p>
          <a:p>
            <a:pPr algn="ctr">
              <a:buNone/>
            </a:pPr>
            <a:endParaRPr lang="en-US" sz="2400" dirty="0" smtClean="0"/>
          </a:p>
          <a:p>
            <a:pPr algn="ctr">
              <a:buNone/>
            </a:pPr>
            <a:r>
              <a:rPr lang="en-US" sz="2400" dirty="0" smtClean="0"/>
              <a:t>	</a:t>
            </a:r>
            <a:r>
              <a:rPr lang="en-US" sz="2300" dirty="0" smtClean="0"/>
              <a:t>School </a:t>
            </a:r>
            <a:r>
              <a:rPr lang="en-US" sz="2300" dirty="0"/>
              <a:t>personnel are </a:t>
            </a:r>
            <a:r>
              <a:rPr lang="en-US" sz="2300" dirty="0" smtClean="0"/>
              <a:t>often </a:t>
            </a:r>
            <a:r>
              <a:rPr lang="en-US" sz="2300" dirty="0"/>
              <a:t>not trained on </a:t>
            </a:r>
            <a:endParaRPr lang="en-US" sz="2300" dirty="0" smtClean="0"/>
          </a:p>
          <a:p>
            <a:pPr algn="ctr">
              <a:buNone/>
            </a:pPr>
            <a:r>
              <a:rPr lang="en-US" sz="2300" dirty="0"/>
              <a:t> </a:t>
            </a:r>
            <a:r>
              <a:rPr lang="en-US" sz="2300" dirty="0" smtClean="0"/>
              <a:t>    the effects </a:t>
            </a:r>
            <a:r>
              <a:rPr lang="en-US" sz="2300" dirty="0"/>
              <a:t>of </a:t>
            </a:r>
            <a:r>
              <a:rPr lang="en-US" sz="2300" dirty="0" smtClean="0"/>
              <a:t>concussions or </a:t>
            </a:r>
            <a:r>
              <a:rPr lang="en-US" sz="2300" dirty="0"/>
              <a:t>ways </a:t>
            </a:r>
            <a:r>
              <a:rPr lang="en-US" sz="2300" dirty="0" smtClean="0"/>
              <a:t>to help</a:t>
            </a:r>
          </a:p>
          <a:p>
            <a:pPr algn="ctr">
              <a:buNone/>
            </a:pPr>
            <a:r>
              <a:rPr lang="en-US" sz="2300" dirty="0" smtClean="0"/>
              <a:t>     </a:t>
            </a:r>
            <a:r>
              <a:rPr lang="en-US" sz="2300" dirty="0"/>
              <a:t>these </a:t>
            </a:r>
            <a:r>
              <a:rPr lang="en-US" sz="2300" dirty="0" smtClean="0"/>
              <a:t>students transition back into learning. </a:t>
            </a:r>
            <a:endParaRPr lang="en-US" sz="2300" dirty="0"/>
          </a:p>
          <a:p>
            <a:pPr algn="ctr"/>
            <a:endParaRPr lang="en-US" dirty="0" smtClean="0"/>
          </a:p>
        </p:txBody>
      </p:sp>
      <p:pic>
        <p:nvPicPr>
          <p:cNvPr id="10" name="Picture 9" descr="1408703142deo8h.jpg"/>
          <p:cNvPicPr>
            <a:picLocks noChangeAspect="1"/>
          </p:cNvPicPr>
          <p:nvPr/>
        </p:nvPicPr>
        <p:blipFill>
          <a:blip r:embed="rId4"/>
          <a:stretch>
            <a:fillRect/>
          </a:stretch>
        </p:blipFill>
        <p:spPr>
          <a:xfrm>
            <a:off x="305223" y="1828800"/>
            <a:ext cx="2895177" cy="4336742"/>
          </a:xfrm>
          <a:prstGeom prst="rect">
            <a:avLst/>
          </a:prstGeom>
        </p:spPr>
      </p:pic>
    </p:spTree>
    <p:extLst>
      <p:ext uri="{BB962C8B-B14F-4D97-AF65-F5344CB8AC3E}">
        <p14:creationId xmlns:p14="http://schemas.microsoft.com/office/powerpoint/2010/main" val="42489996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TWO Athletic.jpg"/>
          <p:cNvPicPr>
            <a:picLocks noChangeAspect="1"/>
          </p:cNvPicPr>
          <p:nvPr/>
        </p:nvPicPr>
        <p:blipFill>
          <a:blip r:embed="rId2"/>
          <a:stretch>
            <a:fillRect/>
          </a:stretch>
        </p:blipFill>
        <p:spPr>
          <a:xfrm>
            <a:off x="609600" y="3810000"/>
            <a:ext cx="2755392" cy="990600"/>
          </a:xfrm>
          <a:prstGeom prst="rect">
            <a:avLst/>
          </a:prstGeom>
        </p:spPr>
      </p:pic>
      <p:pic>
        <p:nvPicPr>
          <p:cNvPr id="40" name="Picture 39" descr="TWO Athletic.jpg"/>
          <p:cNvPicPr>
            <a:picLocks noChangeAspect="1"/>
          </p:cNvPicPr>
          <p:nvPr/>
        </p:nvPicPr>
        <p:blipFill>
          <a:blip r:embed="rId2"/>
          <a:stretch>
            <a:fillRect/>
          </a:stretch>
        </p:blipFill>
        <p:spPr>
          <a:xfrm>
            <a:off x="609600" y="5105400"/>
            <a:ext cx="2755392" cy="990600"/>
          </a:xfrm>
          <a:prstGeom prst="rect">
            <a:avLst/>
          </a:prstGeom>
        </p:spPr>
      </p:pic>
      <p:pic>
        <p:nvPicPr>
          <p:cNvPr id="37" name="Picture 36" descr="TWO Athletic.jpg"/>
          <p:cNvPicPr>
            <a:picLocks noChangeAspect="1"/>
          </p:cNvPicPr>
          <p:nvPr/>
        </p:nvPicPr>
        <p:blipFill>
          <a:blip r:embed="rId2"/>
          <a:stretch>
            <a:fillRect/>
          </a:stretch>
        </p:blipFill>
        <p:spPr>
          <a:xfrm>
            <a:off x="609600" y="2209800"/>
            <a:ext cx="2755392" cy="1447800"/>
          </a:xfrm>
          <a:prstGeom prst="rect">
            <a:avLst/>
          </a:prstGeom>
        </p:spPr>
      </p:pic>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Autofit/>
          </a:bodyPr>
          <a:lstStyle/>
          <a:p>
            <a:r>
              <a:rPr lang="en-US" sz="3600" dirty="0">
                <a:solidFill>
                  <a:schemeClr val="bg1"/>
                </a:solidFill>
                <a:latin typeface="Arial Rounded MT Bold" panose="020F0704030504030204" pitchFamily="34" charset="0"/>
              </a:rPr>
              <a:t>Roles and Responsibilities: </a:t>
            </a:r>
            <a:r>
              <a:rPr lang="en-US" sz="3600" dirty="0" smtClean="0">
                <a:solidFill>
                  <a:schemeClr val="bg1"/>
                </a:solidFill>
                <a:latin typeface="Arial Rounded MT Bold" panose="020F0704030504030204" pitchFamily="34" charset="0"/>
              </a:rPr>
              <a:t/>
            </a:r>
            <a:br>
              <a:rPr lang="en-US" sz="3600" dirty="0" smtClean="0">
                <a:solidFill>
                  <a:schemeClr val="bg1"/>
                </a:solidFill>
                <a:latin typeface="Arial Rounded MT Bold" panose="020F0704030504030204" pitchFamily="34" charset="0"/>
              </a:rPr>
            </a:br>
            <a:r>
              <a:rPr lang="en-US" sz="3600" dirty="0" smtClean="0">
                <a:solidFill>
                  <a:schemeClr val="bg1"/>
                </a:solidFill>
                <a:latin typeface="Arial Rounded MT Bold" panose="020F0704030504030204" pitchFamily="34" charset="0"/>
              </a:rPr>
              <a:t>Medical </a:t>
            </a:r>
            <a:r>
              <a:rPr lang="en-US" sz="3600" dirty="0">
                <a:solidFill>
                  <a:schemeClr val="bg1"/>
                </a:solidFill>
                <a:latin typeface="Arial Rounded MT Bold" panose="020F0704030504030204" pitchFamily="34" charset="0"/>
              </a:rPr>
              <a:t>Team Members</a:t>
            </a:r>
          </a:p>
        </p:txBody>
      </p:sp>
      <p:sp>
        <p:nvSpPr>
          <p:cNvPr id="7" name="Rectangle 6"/>
          <p:cNvSpPr/>
          <p:nvPr/>
        </p:nvSpPr>
        <p:spPr>
          <a:xfrm rot="5400000">
            <a:off x="3300265" y="2109936"/>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8" name="Rectangle 7"/>
          <p:cNvSpPr/>
          <p:nvPr/>
        </p:nvSpPr>
        <p:spPr>
          <a:xfrm rot="5400000">
            <a:off x="3310361" y="2668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9" name="Rectangle 8"/>
          <p:cNvSpPr/>
          <p:nvPr/>
        </p:nvSpPr>
        <p:spPr>
          <a:xfrm rot="5400000">
            <a:off x="3310361" y="35829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0" name="Rectangle 9"/>
          <p:cNvSpPr/>
          <p:nvPr/>
        </p:nvSpPr>
        <p:spPr>
          <a:xfrm rot="5400000">
            <a:off x="3366368" y="41163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1" name="Rectangle 10"/>
          <p:cNvSpPr/>
          <p:nvPr/>
        </p:nvSpPr>
        <p:spPr>
          <a:xfrm rot="5400000">
            <a:off x="3376464" y="4954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2" name="Rectangle 11"/>
          <p:cNvSpPr/>
          <p:nvPr/>
        </p:nvSpPr>
        <p:spPr>
          <a:xfrm rot="5400000">
            <a:off x="3376464" y="54879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pic>
        <p:nvPicPr>
          <p:cNvPr id="13" name="Picture 12" descr="NEW.ai"/>
          <p:cNvPicPr>
            <a:picLocks noChangeAspect="1"/>
          </p:cNvPicPr>
          <p:nvPr/>
        </p:nvPicPr>
        <p:blipFill>
          <a:blip r:embed="rId4"/>
          <a:stretch>
            <a:fillRect/>
          </a:stretch>
        </p:blipFill>
        <p:spPr>
          <a:xfrm rot="5400000">
            <a:off x="5715000" y="533400"/>
            <a:ext cx="1447800" cy="4800600"/>
          </a:xfrm>
          <a:prstGeom prst="rect">
            <a:avLst/>
          </a:prstGeom>
        </p:spPr>
      </p:pic>
      <p:sp>
        <p:nvSpPr>
          <p:cNvPr id="17" name="TextBox 16"/>
          <p:cNvSpPr txBox="1"/>
          <p:nvPr/>
        </p:nvSpPr>
        <p:spPr>
          <a:xfrm>
            <a:off x="762000" y="2600980"/>
            <a:ext cx="2402645" cy="738664"/>
          </a:xfrm>
          <a:prstGeom prst="rect">
            <a:avLst/>
          </a:prstGeom>
          <a:noFill/>
        </p:spPr>
        <p:txBody>
          <a:bodyPr wrap="none" rtlCol="0">
            <a:spAutoFit/>
          </a:bodyPr>
          <a:lstStyle/>
          <a:p>
            <a:r>
              <a:rPr lang="en-US" sz="2800" dirty="0" smtClean="0">
                <a:solidFill>
                  <a:srgbClr val="FFFFFF"/>
                </a:solidFill>
              </a:rPr>
              <a:t>Athletic Trainer</a:t>
            </a:r>
          </a:p>
          <a:p>
            <a:pPr algn="ctr"/>
            <a:r>
              <a:rPr lang="en-US" sz="1400" dirty="0" smtClean="0">
                <a:solidFill>
                  <a:srgbClr val="FFFFFF"/>
                </a:solidFill>
              </a:rPr>
              <a:t>(also athletic team member)</a:t>
            </a:r>
            <a:endParaRPr lang="en-US" sz="1400" dirty="0">
              <a:solidFill>
                <a:srgbClr val="FFFFFF"/>
              </a:solidFill>
            </a:endParaRPr>
          </a:p>
        </p:txBody>
      </p:sp>
      <p:sp>
        <p:nvSpPr>
          <p:cNvPr id="18" name="TextBox 17"/>
          <p:cNvSpPr txBox="1"/>
          <p:nvPr/>
        </p:nvSpPr>
        <p:spPr>
          <a:xfrm>
            <a:off x="1143000" y="3972580"/>
            <a:ext cx="1905000" cy="523220"/>
          </a:xfrm>
          <a:prstGeom prst="rect">
            <a:avLst/>
          </a:prstGeom>
          <a:noFill/>
        </p:spPr>
        <p:txBody>
          <a:bodyPr wrap="square" rtlCol="0">
            <a:spAutoFit/>
          </a:bodyPr>
          <a:lstStyle/>
          <a:p>
            <a:r>
              <a:rPr lang="en-US" sz="2800" dirty="0" smtClean="0">
                <a:solidFill>
                  <a:srgbClr val="FFFFFF"/>
                </a:solidFill>
              </a:rPr>
              <a:t>Physician</a:t>
            </a:r>
            <a:endParaRPr lang="en-US" sz="2800" dirty="0">
              <a:solidFill>
                <a:srgbClr val="FFFFFF"/>
              </a:solidFill>
            </a:endParaRPr>
          </a:p>
        </p:txBody>
      </p:sp>
      <p:sp>
        <p:nvSpPr>
          <p:cNvPr id="19" name="TextBox 18"/>
          <p:cNvSpPr txBox="1"/>
          <p:nvPr/>
        </p:nvSpPr>
        <p:spPr>
          <a:xfrm>
            <a:off x="966867" y="1752600"/>
            <a:ext cx="1928733" cy="369332"/>
          </a:xfrm>
          <a:prstGeom prst="rect">
            <a:avLst/>
          </a:prstGeom>
          <a:noFill/>
        </p:spPr>
        <p:txBody>
          <a:bodyPr wrap="none" rtlCol="0">
            <a:spAutoFit/>
          </a:bodyPr>
          <a:lstStyle/>
          <a:p>
            <a:r>
              <a:rPr lang="en-US" dirty="0" smtClean="0">
                <a:latin typeface="Arial Rounded MT Bold"/>
                <a:cs typeface="Arial Rounded MT Bold"/>
              </a:rPr>
              <a:t>TEAM MEMBER</a:t>
            </a:r>
            <a:endParaRPr lang="en-US" dirty="0">
              <a:latin typeface="Arial Rounded MT Bold"/>
              <a:cs typeface="Arial Rounded MT Bold"/>
            </a:endParaRPr>
          </a:p>
        </p:txBody>
      </p:sp>
      <p:sp>
        <p:nvSpPr>
          <p:cNvPr id="20" name="TextBox 19"/>
          <p:cNvSpPr txBox="1"/>
          <p:nvPr/>
        </p:nvSpPr>
        <p:spPr>
          <a:xfrm>
            <a:off x="5029200" y="1752600"/>
            <a:ext cx="2371375" cy="369332"/>
          </a:xfrm>
          <a:prstGeom prst="rect">
            <a:avLst/>
          </a:prstGeom>
          <a:noFill/>
        </p:spPr>
        <p:txBody>
          <a:bodyPr wrap="none" rtlCol="0">
            <a:spAutoFit/>
          </a:bodyPr>
          <a:lstStyle/>
          <a:p>
            <a:r>
              <a:rPr lang="en-US" dirty="0" smtClean="0">
                <a:latin typeface="Arial Rounded MT Bold"/>
                <a:cs typeface="Arial Rounded MT Bold"/>
              </a:rPr>
              <a:t>RESPONSIBILITIES</a:t>
            </a:r>
            <a:endParaRPr lang="en-US" dirty="0">
              <a:latin typeface="Arial Rounded MT Bold"/>
              <a:cs typeface="Arial Rounded MT Bold"/>
            </a:endParaRPr>
          </a:p>
        </p:txBody>
      </p:sp>
      <p:pic>
        <p:nvPicPr>
          <p:cNvPr id="26" name="Picture 25" descr="NEW.ai"/>
          <p:cNvPicPr>
            <a:picLocks noChangeAspect="1"/>
          </p:cNvPicPr>
          <p:nvPr/>
        </p:nvPicPr>
        <p:blipFill>
          <a:blip r:embed="rId4"/>
          <a:stretch>
            <a:fillRect/>
          </a:stretch>
        </p:blipFill>
        <p:spPr>
          <a:xfrm rot="5400000">
            <a:off x="5943600" y="1905000"/>
            <a:ext cx="990600" cy="4800600"/>
          </a:xfrm>
          <a:prstGeom prst="rect">
            <a:avLst/>
          </a:prstGeom>
        </p:spPr>
      </p:pic>
      <p:pic>
        <p:nvPicPr>
          <p:cNvPr id="27" name="Picture 26" descr="NEW.ai"/>
          <p:cNvPicPr>
            <a:picLocks noChangeAspect="1"/>
          </p:cNvPicPr>
          <p:nvPr/>
        </p:nvPicPr>
        <p:blipFill>
          <a:blip r:embed="rId4"/>
          <a:stretch>
            <a:fillRect/>
          </a:stretch>
        </p:blipFill>
        <p:spPr>
          <a:xfrm rot="5400000">
            <a:off x="5943600" y="3200399"/>
            <a:ext cx="990600" cy="4800600"/>
          </a:xfrm>
          <a:prstGeom prst="rect">
            <a:avLst/>
          </a:prstGeom>
        </p:spPr>
      </p:pic>
      <p:sp>
        <p:nvSpPr>
          <p:cNvPr id="28" name="Rectangle 27"/>
          <p:cNvSpPr/>
          <p:nvPr/>
        </p:nvSpPr>
        <p:spPr>
          <a:xfrm>
            <a:off x="4038600" y="2164884"/>
            <a:ext cx="4800600" cy="1546577"/>
          </a:xfrm>
          <a:prstGeom prst="rect">
            <a:avLst/>
          </a:prstGeom>
        </p:spPr>
        <p:txBody>
          <a:bodyPr wrap="square">
            <a:spAutoFit/>
          </a:bodyPr>
          <a:lstStyle/>
          <a:p>
            <a:r>
              <a:rPr lang="en-US" sz="1350" dirty="0" smtClean="0"/>
              <a:t>To evaluate possible injuries and make referrals for student-athletes</a:t>
            </a:r>
          </a:p>
          <a:p>
            <a:endParaRPr lang="en-US" sz="1350" dirty="0" smtClean="0"/>
          </a:p>
          <a:p>
            <a:r>
              <a:rPr lang="en-US" sz="1350" dirty="0" smtClean="0"/>
              <a:t>To monitor symptoms and help coordinate and supervise a student-athlete’s safe return to play</a:t>
            </a:r>
          </a:p>
          <a:p>
            <a:endParaRPr lang="en-US" sz="1350" dirty="0" smtClean="0"/>
          </a:p>
          <a:p>
            <a:r>
              <a:rPr lang="en-US" sz="1350" dirty="0" smtClean="0"/>
              <a:t>To communicate with the school about the student’s progress</a:t>
            </a:r>
            <a:endParaRPr lang="en-US" sz="1350" dirty="0"/>
          </a:p>
        </p:txBody>
      </p:sp>
      <p:sp>
        <p:nvSpPr>
          <p:cNvPr id="30" name="Rectangle 29"/>
          <p:cNvSpPr/>
          <p:nvPr/>
        </p:nvSpPr>
        <p:spPr>
          <a:xfrm>
            <a:off x="4038600" y="4018002"/>
            <a:ext cx="4572000" cy="553998"/>
          </a:xfrm>
          <a:prstGeom prst="rect">
            <a:avLst/>
          </a:prstGeom>
        </p:spPr>
        <p:txBody>
          <a:bodyPr>
            <a:spAutoFit/>
          </a:bodyPr>
          <a:lstStyle/>
          <a:p>
            <a:r>
              <a:rPr lang="en-US" sz="1500" dirty="0" smtClean="0"/>
              <a:t>To evaluate, diagnose and manage the student’s injury, and to direct medical and academic recommendations</a:t>
            </a:r>
            <a:endParaRPr lang="en-US" sz="1500" dirty="0"/>
          </a:p>
        </p:txBody>
      </p:sp>
      <p:sp>
        <p:nvSpPr>
          <p:cNvPr id="31" name="TextBox 30"/>
          <p:cNvSpPr txBox="1"/>
          <p:nvPr/>
        </p:nvSpPr>
        <p:spPr>
          <a:xfrm>
            <a:off x="838200" y="5257800"/>
            <a:ext cx="2286000" cy="523220"/>
          </a:xfrm>
          <a:prstGeom prst="rect">
            <a:avLst/>
          </a:prstGeom>
          <a:noFill/>
        </p:spPr>
        <p:txBody>
          <a:bodyPr wrap="square" rtlCol="0">
            <a:spAutoFit/>
          </a:bodyPr>
          <a:lstStyle/>
          <a:p>
            <a:r>
              <a:rPr lang="en-US" sz="2800" dirty="0" smtClean="0">
                <a:solidFill>
                  <a:srgbClr val="FFFFFF"/>
                </a:solidFill>
              </a:rPr>
              <a:t>School Nurse</a:t>
            </a:r>
            <a:endParaRPr lang="en-US" sz="2800" dirty="0">
              <a:solidFill>
                <a:srgbClr val="FFFFFF"/>
              </a:solidFill>
            </a:endParaRPr>
          </a:p>
        </p:txBody>
      </p:sp>
      <p:sp>
        <p:nvSpPr>
          <p:cNvPr id="32" name="Rectangle 31"/>
          <p:cNvSpPr/>
          <p:nvPr/>
        </p:nvSpPr>
        <p:spPr>
          <a:xfrm>
            <a:off x="3962400" y="5105400"/>
            <a:ext cx="5486400" cy="892552"/>
          </a:xfrm>
          <a:prstGeom prst="rect">
            <a:avLst/>
          </a:prstGeom>
        </p:spPr>
        <p:txBody>
          <a:bodyPr wrap="square">
            <a:spAutoFit/>
          </a:bodyPr>
          <a:lstStyle/>
          <a:p>
            <a:r>
              <a:rPr lang="en-US" sz="1300" dirty="0" smtClean="0"/>
              <a:t>To monitor in-school symptoms and health status changes</a:t>
            </a:r>
          </a:p>
          <a:p>
            <a:endParaRPr lang="en-US" sz="1300" dirty="0" smtClean="0"/>
          </a:p>
          <a:p>
            <a:r>
              <a:rPr lang="en-US" sz="1300" dirty="0" smtClean="0"/>
              <a:t> To help determine if it is appropriate for the student to be</a:t>
            </a:r>
          </a:p>
          <a:p>
            <a:r>
              <a:rPr lang="en-US" sz="1300" dirty="0" smtClean="0"/>
              <a:t> in school or if the student needs any health-related adjustments</a:t>
            </a:r>
            <a:endParaRPr lang="en-US" sz="1300" dirty="0"/>
          </a:p>
        </p:txBody>
      </p:sp>
    </p:spTree>
    <p:extLst>
      <p:ext uri="{BB962C8B-B14F-4D97-AF65-F5344CB8AC3E}">
        <p14:creationId xmlns:p14="http://schemas.microsoft.com/office/powerpoint/2010/main" val="23304445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lue.jpg"/>
          <p:cNvPicPr>
            <a:picLocks noChangeAspect="1"/>
          </p:cNvPicPr>
          <p:nvPr/>
        </p:nvPicPr>
        <p:blipFill>
          <a:blip r:embed="rId2"/>
          <a:stretch>
            <a:fillRect/>
          </a:stretch>
        </p:blipFill>
        <p:spPr>
          <a:xfrm>
            <a:off x="762000" y="3657600"/>
            <a:ext cx="2667000" cy="2362200"/>
          </a:xfrm>
          <a:prstGeom prst="rect">
            <a:avLst/>
          </a:prstGeom>
        </p:spPr>
      </p:pic>
      <p:pic>
        <p:nvPicPr>
          <p:cNvPr id="21" name="Picture 20" descr="blue.jpg"/>
          <p:cNvPicPr>
            <a:picLocks noChangeAspect="1"/>
          </p:cNvPicPr>
          <p:nvPr/>
        </p:nvPicPr>
        <p:blipFill>
          <a:blip r:embed="rId2"/>
          <a:stretch>
            <a:fillRect/>
          </a:stretch>
        </p:blipFill>
        <p:spPr>
          <a:xfrm>
            <a:off x="762000" y="2209800"/>
            <a:ext cx="2667000" cy="1143000"/>
          </a:xfrm>
          <a:prstGeom prst="rect">
            <a:avLst/>
          </a:prstGeom>
        </p:spPr>
      </p:pic>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Autofit/>
          </a:bodyPr>
          <a:lstStyle/>
          <a:p>
            <a:r>
              <a:rPr lang="en-US" sz="3600" dirty="0">
                <a:solidFill>
                  <a:schemeClr val="bg1"/>
                </a:solidFill>
                <a:latin typeface="Arial Rounded MT Bold" panose="020F0704030504030204" pitchFamily="34" charset="0"/>
              </a:rPr>
              <a:t>Roles and Responsibilities: </a:t>
            </a:r>
            <a:r>
              <a:rPr lang="en-US" sz="3600" dirty="0" smtClean="0">
                <a:solidFill>
                  <a:schemeClr val="bg1"/>
                </a:solidFill>
                <a:latin typeface="Arial Rounded MT Bold" panose="020F0704030504030204" pitchFamily="34" charset="0"/>
              </a:rPr>
              <a:t/>
            </a:r>
            <a:br>
              <a:rPr lang="en-US" sz="3600" dirty="0" smtClean="0">
                <a:solidFill>
                  <a:schemeClr val="bg1"/>
                </a:solidFill>
                <a:latin typeface="Arial Rounded MT Bold" panose="020F0704030504030204" pitchFamily="34" charset="0"/>
              </a:rPr>
            </a:br>
            <a:r>
              <a:rPr lang="en-US" sz="3600" dirty="0" smtClean="0">
                <a:solidFill>
                  <a:schemeClr val="bg1"/>
                </a:solidFill>
                <a:latin typeface="Arial Rounded MT Bold" panose="020F0704030504030204" pitchFamily="34" charset="0"/>
              </a:rPr>
              <a:t>Athletic </a:t>
            </a:r>
            <a:r>
              <a:rPr lang="en-US" sz="3600" dirty="0">
                <a:solidFill>
                  <a:schemeClr val="bg1"/>
                </a:solidFill>
                <a:latin typeface="Arial Rounded MT Bold" panose="020F0704030504030204" pitchFamily="34" charset="0"/>
              </a:rPr>
              <a:t>Team Members</a:t>
            </a:r>
          </a:p>
        </p:txBody>
      </p:sp>
      <p:sp>
        <p:nvSpPr>
          <p:cNvPr id="7" name="Rectangle 6"/>
          <p:cNvSpPr/>
          <p:nvPr/>
        </p:nvSpPr>
        <p:spPr>
          <a:xfrm rot="5400000">
            <a:off x="3300265" y="2258325"/>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8" name="Rectangle 7"/>
          <p:cNvSpPr/>
          <p:nvPr/>
        </p:nvSpPr>
        <p:spPr>
          <a:xfrm rot="5400000">
            <a:off x="3310361" y="2668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9" name="Rectangle 8"/>
          <p:cNvSpPr/>
          <p:nvPr/>
        </p:nvSpPr>
        <p:spPr>
          <a:xfrm rot="5400000">
            <a:off x="3310361" y="3049578"/>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0" name="Rectangle 9"/>
          <p:cNvSpPr/>
          <p:nvPr/>
        </p:nvSpPr>
        <p:spPr>
          <a:xfrm rot="5400000">
            <a:off x="3366368" y="4319736"/>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1" name="Rectangle 10"/>
          <p:cNvSpPr/>
          <p:nvPr/>
        </p:nvSpPr>
        <p:spPr>
          <a:xfrm rot="5400000">
            <a:off x="3376464" y="4729989"/>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2" name="Rectangle 11"/>
          <p:cNvSpPr/>
          <p:nvPr/>
        </p:nvSpPr>
        <p:spPr>
          <a:xfrm rot="5400000">
            <a:off x="3376464" y="5110989"/>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pic>
        <p:nvPicPr>
          <p:cNvPr id="13" name="Picture 12" descr="NEW.ai"/>
          <p:cNvPicPr>
            <a:picLocks noChangeAspect="1"/>
          </p:cNvPicPr>
          <p:nvPr/>
        </p:nvPicPr>
        <p:blipFill>
          <a:blip r:embed="rId4"/>
          <a:stretch>
            <a:fillRect/>
          </a:stretch>
        </p:blipFill>
        <p:spPr>
          <a:xfrm rot="5400000">
            <a:off x="5943600" y="457200"/>
            <a:ext cx="1143000" cy="4648200"/>
          </a:xfrm>
          <a:prstGeom prst="rect">
            <a:avLst/>
          </a:prstGeom>
        </p:spPr>
      </p:pic>
      <p:pic>
        <p:nvPicPr>
          <p:cNvPr id="14" name="Picture 13" descr="NEW.ai"/>
          <p:cNvPicPr>
            <a:picLocks noChangeAspect="1"/>
          </p:cNvPicPr>
          <p:nvPr/>
        </p:nvPicPr>
        <p:blipFill>
          <a:blip r:embed="rId4"/>
          <a:stretch>
            <a:fillRect/>
          </a:stretch>
        </p:blipFill>
        <p:spPr>
          <a:xfrm rot="5400000">
            <a:off x="5334000" y="2514600"/>
            <a:ext cx="2362200" cy="4648200"/>
          </a:xfrm>
          <a:prstGeom prst="rect">
            <a:avLst/>
          </a:prstGeom>
        </p:spPr>
      </p:pic>
      <p:sp>
        <p:nvSpPr>
          <p:cNvPr id="17" name="TextBox 16"/>
          <p:cNvSpPr txBox="1"/>
          <p:nvPr/>
        </p:nvSpPr>
        <p:spPr>
          <a:xfrm>
            <a:off x="780862" y="2438400"/>
            <a:ext cx="2571938" cy="523220"/>
          </a:xfrm>
          <a:prstGeom prst="rect">
            <a:avLst/>
          </a:prstGeom>
          <a:noFill/>
        </p:spPr>
        <p:txBody>
          <a:bodyPr wrap="none" rtlCol="0">
            <a:spAutoFit/>
          </a:bodyPr>
          <a:lstStyle/>
          <a:p>
            <a:r>
              <a:rPr lang="en-US" sz="2800" dirty="0" smtClean="0">
                <a:solidFill>
                  <a:srgbClr val="FFFFFF"/>
                </a:solidFill>
              </a:rPr>
              <a:t>Athletic Director</a:t>
            </a:r>
            <a:endParaRPr lang="en-US" sz="2800" dirty="0">
              <a:solidFill>
                <a:srgbClr val="FFFFFF"/>
              </a:solidFill>
            </a:endParaRPr>
          </a:p>
        </p:txBody>
      </p:sp>
      <p:sp>
        <p:nvSpPr>
          <p:cNvPr id="18" name="TextBox 17"/>
          <p:cNvSpPr txBox="1"/>
          <p:nvPr/>
        </p:nvSpPr>
        <p:spPr>
          <a:xfrm>
            <a:off x="609600" y="4274403"/>
            <a:ext cx="2895600" cy="830997"/>
          </a:xfrm>
          <a:prstGeom prst="rect">
            <a:avLst/>
          </a:prstGeom>
          <a:noFill/>
        </p:spPr>
        <p:txBody>
          <a:bodyPr wrap="square" rtlCol="0">
            <a:spAutoFit/>
          </a:bodyPr>
          <a:lstStyle/>
          <a:p>
            <a:pPr algn="ctr"/>
            <a:r>
              <a:rPr lang="en-US" sz="2400" dirty="0" smtClean="0">
                <a:solidFill>
                  <a:srgbClr val="FFFFFF"/>
                </a:solidFill>
              </a:rPr>
              <a:t>Coach/Physical Education Director</a:t>
            </a:r>
            <a:endParaRPr lang="en-US" sz="2400" dirty="0">
              <a:solidFill>
                <a:srgbClr val="FFFFFF"/>
              </a:solidFill>
            </a:endParaRPr>
          </a:p>
        </p:txBody>
      </p:sp>
      <p:sp>
        <p:nvSpPr>
          <p:cNvPr id="19" name="TextBox 18"/>
          <p:cNvSpPr txBox="1"/>
          <p:nvPr/>
        </p:nvSpPr>
        <p:spPr>
          <a:xfrm>
            <a:off x="1066800" y="1752600"/>
            <a:ext cx="1928733" cy="369332"/>
          </a:xfrm>
          <a:prstGeom prst="rect">
            <a:avLst/>
          </a:prstGeom>
          <a:noFill/>
        </p:spPr>
        <p:txBody>
          <a:bodyPr wrap="none" rtlCol="0">
            <a:spAutoFit/>
          </a:bodyPr>
          <a:lstStyle/>
          <a:p>
            <a:r>
              <a:rPr lang="en-US" dirty="0" smtClean="0">
                <a:latin typeface="Arial Rounded MT Bold"/>
                <a:cs typeface="Arial Rounded MT Bold"/>
              </a:rPr>
              <a:t>TEAM MEMBER</a:t>
            </a:r>
            <a:endParaRPr lang="en-US" dirty="0">
              <a:latin typeface="Arial Rounded MT Bold"/>
              <a:cs typeface="Arial Rounded MT Bold"/>
            </a:endParaRPr>
          </a:p>
        </p:txBody>
      </p:sp>
      <p:sp>
        <p:nvSpPr>
          <p:cNvPr id="20" name="TextBox 19"/>
          <p:cNvSpPr txBox="1"/>
          <p:nvPr/>
        </p:nvSpPr>
        <p:spPr>
          <a:xfrm>
            <a:off x="5096225" y="1752600"/>
            <a:ext cx="2371375" cy="369332"/>
          </a:xfrm>
          <a:prstGeom prst="rect">
            <a:avLst/>
          </a:prstGeom>
          <a:noFill/>
        </p:spPr>
        <p:txBody>
          <a:bodyPr wrap="none" rtlCol="0">
            <a:spAutoFit/>
          </a:bodyPr>
          <a:lstStyle/>
          <a:p>
            <a:r>
              <a:rPr lang="en-US" dirty="0" smtClean="0">
                <a:latin typeface="Arial Rounded MT Bold"/>
                <a:cs typeface="Arial Rounded MT Bold"/>
              </a:rPr>
              <a:t>RESPONSIBILITIES</a:t>
            </a:r>
            <a:endParaRPr lang="en-US" dirty="0">
              <a:latin typeface="Arial Rounded MT Bold"/>
              <a:cs typeface="Arial Rounded MT Bold"/>
            </a:endParaRPr>
          </a:p>
        </p:txBody>
      </p:sp>
      <p:sp>
        <p:nvSpPr>
          <p:cNvPr id="25" name="Rectangle 24"/>
          <p:cNvSpPr/>
          <p:nvPr/>
        </p:nvSpPr>
        <p:spPr>
          <a:xfrm>
            <a:off x="4191000" y="2199382"/>
            <a:ext cx="4572000" cy="1077218"/>
          </a:xfrm>
          <a:prstGeom prst="rect">
            <a:avLst/>
          </a:prstGeom>
        </p:spPr>
        <p:txBody>
          <a:bodyPr>
            <a:spAutoFit/>
          </a:bodyPr>
          <a:lstStyle/>
          <a:p>
            <a:r>
              <a:rPr lang="en-US" sz="1600" dirty="0" smtClean="0"/>
              <a:t>To oversee the athletic department’s concussion team plan, including but not limited to: equipment management, policies, coach/athlete/parent education, etc.</a:t>
            </a:r>
            <a:endParaRPr lang="en-US" sz="1600" dirty="0"/>
          </a:p>
        </p:txBody>
      </p:sp>
      <p:sp>
        <p:nvSpPr>
          <p:cNvPr id="26" name="Rectangle 25"/>
          <p:cNvSpPr/>
          <p:nvPr/>
        </p:nvSpPr>
        <p:spPr>
          <a:xfrm>
            <a:off x="4191000" y="3885962"/>
            <a:ext cx="4800600" cy="1600438"/>
          </a:xfrm>
          <a:prstGeom prst="rect">
            <a:avLst/>
          </a:prstGeom>
        </p:spPr>
        <p:txBody>
          <a:bodyPr wrap="square">
            <a:spAutoFit/>
          </a:bodyPr>
          <a:lstStyle/>
          <a:p>
            <a:r>
              <a:rPr lang="en-US" sz="1400" dirty="0" smtClean="0"/>
              <a:t>To recognize concussion symptoms and remove a potentially injured player from practice or competition</a:t>
            </a:r>
          </a:p>
          <a:p>
            <a:endParaRPr lang="en-US" sz="1400" dirty="0" smtClean="0"/>
          </a:p>
          <a:p>
            <a:r>
              <a:rPr lang="en-US" sz="1400" dirty="0" smtClean="0"/>
              <a:t>To receive communication from health care providers, parent/guardian and school about readiness to return to play</a:t>
            </a:r>
          </a:p>
          <a:p>
            <a:endParaRPr lang="en-US" sz="1400" dirty="0" smtClean="0"/>
          </a:p>
          <a:p>
            <a:r>
              <a:rPr lang="en-US" sz="1400" dirty="0" smtClean="0"/>
              <a:t>To communicate with the school about the student’s progress</a:t>
            </a:r>
            <a:endParaRPr lang="en-US" sz="1400" dirty="0"/>
          </a:p>
        </p:txBody>
      </p:sp>
    </p:spTree>
    <p:extLst>
      <p:ext uri="{BB962C8B-B14F-4D97-AF65-F5344CB8AC3E}">
        <p14:creationId xmlns:p14="http://schemas.microsoft.com/office/powerpoint/2010/main" val="23304445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EW.ai"/>
          <p:cNvPicPr>
            <a:picLocks noChangeAspect="1"/>
          </p:cNvPicPr>
          <p:nvPr/>
        </p:nvPicPr>
        <p:blipFill>
          <a:blip r:embed="rId2"/>
          <a:stretch>
            <a:fillRect/>
          </a:stretch>
        </p:blipFill>
        <p:spPr>
          <a:xfrm rot="5400000">
            <a:off x="5429928" y="117944"/>
            <a:ext cx="897384" cy="4197766"/>
          </a:xfrm>
          <a:prstGeom prst="rect">
            <a:avLst/>
          </a:prstGeom>
        </p:spPr>
      </p:pic>
      <p:pic>
        <p:nvPicPr>
          <p:cNvPr id="7" name="Picture 6" descr="bottom red.jpg"/>
          <p:cNvPicPr>
            <a:picLocks noChangeAspect="1"/>
          </p:cNvPicPr>
          <p:nvPr/>
        </p:nvPicPr>
        <p:blipFill>
          <a:blip r:embed="rId3"/>
          <a:stretch>
            <a:fillRect/>
          </a:stretch>
        </p:blipFill>
        <p:spPr>
          <a:xfrm>
            <a:off x="771317" y="3869831"/>
            <a:ext cx="2774272" cy="2286000"/>
          </a:xfrm>
          <a:prstGeom prst="rect">
            <a:avLst/>
          </a:prstGeom>
        </p:spPr>
      </p:pic>
      <p:pic>
        <p:nvPicPr>
          <p:cNvPr id="5" name="Picture 4" descr="bottom red.jpg"/>
          <p:cNvPicPr>
            <a:picLocks noChangeAspect="1"/>
          </p:cNvPicPr>
          <p:nvPr/>
        </p:nvPicPr>
        <p:blipFill>
          <a:blip r:embed="rId3"/>
          <a:stretch>
            <a:fillRect/>
          </a:stretch>
        </p:blipFill>
        <p:spPr>
          <a:xfrm>
            <a:off x="771317" y="1751119"/>
            <a:ext cx="2774272" cy="2000664"/>
          </a:xfrm>
          <a:prstGeom prst="rect">
            <a:avLst/>
          </a:prstGeom>
        </p:spPr>
      </p:pic>
      <p:pic>
        <p:nvPicPr>
          <p:cNvPr id="4" name="Picture 3" descr="NEW.jpg"/>
          <p:cNvPicPr>
            <a:picLocks noChangeAspect="1"/>
          </p:cNvPicPr>
          <p:nvPr/>
        </p:nvPicPr>
        <p:blipFill>
          <a:blip r:embed="rId4"/>
          <a:stretch>
            <a:fillRect/>
          </a:stretch>
        </p:blipFill>
        <p:spPr>
          <a:xfrm>
            <a:off x="0" y="152400"/>
            <a:ext cx="9144000" cy="1443789"/>
          </a:xfrm>
          <a:prstGeom prst="rect">
            <a:avLst/>
          </a:prstGeom>
        </p:spPr>
      </p:pic>
      <p:sp>
        <p:nvSpPr>
          <p:cNvPr id="2" name="Title 1"/>
          <p:cNvSpPr>
            <a:spLocks noGrp="1"/>
          </p:cNvSpPr>
          <p:nvPr>
            <p:ph type="title"/>
          </p:nvPr>
        </p:nvSpPr>
        <p:spPr/>
        <p:txBody>
          <a:bodyPr>
            <a:normAutofit/>
          </a:bodyPr>
          <a:lstStyle/>
          <a:p>
            <a:r>
              <a:rPr lang="en-US" sz="3600" dirty="0" smtClean="0">
                <a:solidFill>
                  <a:schemeClr val="bg1"/>
                </a:solidFill>
                <a:latin typeface="Arial Rounded MT Bold" panose="020F0704030504030204" pitchFamily="34" charset="0"/>
              </a:rPr>
              <a:t>Concussion Team Leader</a:t>
            </a:r>
            <a:endParaRPr lang="en-US" sz="36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4191000" y="1600200"/>
            <a:ext cx="4495800" cy="4525963"/>
          </a:xfrm>
        </p:spPr>
        <p:txBody>
          <a:bodyPr>
            <a:normAutofit/>
          </a:bodyPr>
          <a:lstStyle/>
          <a:p>
            <a:pPr marL="457200" lvl="1" indent="0">
              <a:buNone/>
            </a:pPr>
            <a:endParaRPr lang="en-US" dirty="0"/>
          </a:p>
          <a:p>
            <a:endParaRPr lang="en-US" dirty="0" smtClean="0"/>
          </a:p>
          <a:p>
            <a:endParaRPr lang="en-US" dirty="0"/>
          </a:p>
          <a:p>
            <a:r>
              <a:rPr lang="en-US" dirty="0"/>
              <a:t>	</a:t>
            </a:r>
            <a:endParaRPr lang="en-US" dirty="0" smtClean="0"/>
          </a:p>
        </p:txBody>
      </p:sp>
      <p:sp>
        <p:nvSpPr>
          <p:cNvPr id="6" name="Rectangle 5"/>
          <p:cNvSpPr/>
          <p:nvPr/>
        </p:nvSpPr>
        <p:spPr>
          <a:xfrm>
            <a:off x="1080186" y="1913136"/>
            <a:ext cx="2156534" cy="1631216"/>
          </a:xfrm>
          <a:prstGeom prst="rect">
            <a:avLst/>
          </a:prstGeom>
        </p:spPr>
        <p:txBody>
          <a:bodyPr wrap="square">
            <a:spAutoFit/>
          </a:bodyPr>
          <a:lstStyle/>
          <a:p>
            <a:pPr algn="ctr"/>
            <a:r>
              <a:rPr lang="en-US" sz="2000" dirty="0"/>
              <a:t>The concussion team leader (CTL) is the </a:t>
            </a:r>
            <a:r>
              <a:rPr lang="en-US" sz="2000" dirty="0">
                <a:solidFill>
                  <a:schemeClr val="bg1"/>
                </a:solidFill>
              </a:rPr>
              <a:t>“central communicator”</a:t>
            </a:r>
            <a:r>
              <a:rPr lang="en-US" sz="2000" dirty="0"/>
              <a:t> for all team members</a:t>
            </a:r>
          </a:p>
        </p:txBody>
      </p:sp>
      <p:sp>
        <p:nvSpPr>
          <p:cNvPr id="8" name="Rectangle 7"/>
          <p:cNvSpPr/>
          <p:nvPr/>
        </p:nvSpPr>
        <p:spPr>
          <a:xfrm>
            <a:off x="974579" y="3997169"/>
            <a:ext cx="2367748" cy="2031325"/>
          </a:xfrm>
          <a:prstGeom prst="rect">
            <a:avLst/>
          </a:prstGeom>
        </p:spPr>
        <p:txBody>
          <a:bodyPr wrap="square">
            <a:spAutoFit/>
          </a:bodyPr>
          <a:lstStyle/>
          <a:p>
            <a:pPr algn="ctr"/>
            <a:r>
              <a:rPr lang="en-US" dirty="0"/>
              <a:t>Depending on roles and responsibilities, </a:t>
            </a:r>
            <a:r>
              <a:rPr lang="en-US" dirty="0" smtClean="0"/>
              <a:t>it </a:t>
            </a:r>
            <a:r>
              <a:rPr lang="en-US" dirty="0"/>
              <a:t>might be the school psychologist, </a:t>
            </a:r>
            <a:r>
              <a:rPr lang="en-US" dirty="0" smtClean="0"/>
              <a:t>school counselor</a:t>
            </a:r>
            <a:r>
              <a:rPr lang="en-US" dirty="0"/>
              <a:t>, </a:t>
            </a:r>
            <a:r>
              <a:rPr lang="en-US" dirty="0" smtClean="0"/>
              <a:t>school nurse</a:t>
            </a:r>
            <a:r>
              <a:rPr lang="en-US" dirty="0"/>
              <a:t>, </a:t>
            </a:r>
            <a:r>
              <a:rPr lang="en-US" dirty="0" smtClean="0"/>
              <a:t>administrator</a:t>
            </a:r>
            <a:r>
              <a:rPr lang="en-US" dirty="0"/>
              <a:t>, or someone else. </a:t>
            </a:r>
          </a:p>
        </p:txBody>
      </p:sp>
      <p:pic>
        <p:nvPicPr>
          <p:cNvPr id="11" name="Picture 10" descr="NEW.ai"/>
          <p:cNvPicPr>
            <a:picLocks noChangeAspect="1"/>
          </p:cNvPicPr>
          <p:nvPr/>
        </p:nvPicPr>
        <p:blipFill>
          <a:blip r:embed="rId2"/>
          <a:stretch>
            <a:fillRect/>
          </a:stretch>
        </p:blipFill>
        <p:spPr>
          <a:xfrm rot="5400000">
            <a:off x="5423162" y="1177575"/>
            <a:ext cx="897384" cy="4197766"/>
          </a:xfrm>
          <a:prstGeom prst="rect">
            <a:avLst/>
          </a:prstGeom>
        </p:spPr>
      </p:pic>
      <p:sp>
        <p:nvSpPr>
          <p:cNvPr id="12" name="Rectangle 11"/>
          <p:cNvSpPr/>
          <p:nvPr/>
        </p:nvSpPr>
        <p:spPr>
          <a:xfrm>
            <a:off x="3645909" y="2055919"/>
            <a:ext cx="4151714" cy="369332"/>
          </a:xfrm>
          <a:prstGeom prst="rect">
            <a:avLst/>
          </a:prstGeom>
        </p:spPr>
        <p:txBody>
          <a:bodyPr wrap="none">
            <a:spAutoFit/>
          </a:bodyPr>
          <a:lstStyle/>
          <a:p>
            <a:pPr lvl="1"/>
            <a:r>
              <a:rPr lang="en-US" dirty="0"/>
              <a:t>Oversees the return-to-learn process </a:t>
            </a:r>
          </a:p>
        </p:txBody>
      </p:sp>
      <p:sp>
        <p:nvSpPr>
          <p:cNvPr id="13" name="Rectangle 12"/>
          <p:cNvSpPr/>
          <p:nvPr/>
        </p:nvSpPr>
        <p:spPr>
          <a:xfrm>
            <a:off x="3124200" y="2804946"/>
            <a:ext cx="5105399" cy="923330"/>
          </a:xfrm>
          <a:prstGeom prst="rect">
            <a:avLst/>
          </a:prstGeom>
        </p:spPr>
        <p:txBody>
          <a:bodyPr wrap="square">
            <a:spAutoFit/>
          </a:bodyPr>
          <a:lstStyle/>
          <a:p>
            <a:pPr lvl="1" algn="ctr"/>
            <a:r>
              <a:rPr lang="en-US" dirty="0"/>
              <a:t>Get </a:t>
            </a:r>
            <a:r>
              <a:rPr lang="en-US" b="1" dirty="0">
                <a:solidFill>
                  <a:schemeClr val="bg1"/>
                </a:solidFill>
              </a:rPr>
              <a:t>Release of Medical Information (ROI) </a:t>
            </a:r>
            <a:r>
              <a:rPr lang="en-US" dirty="0"/>
              <a:t>signed </a:t>
            </a:r>
            <a:r>
              <a:rPr lang="en-US" dirty="0" smtClean="0"/>
              <a:t>for two-way communication between the school and healthcare provider</a:t>
            </a:r>
            <a:endParaRPr lang="en-US" dirty="0"/>
          </a:p>
        </p:txBody>
      </p:sp>
      <p:pic>
        <p:nvPicPr>
          <p:cNvPr id="14" name="Picture 13" descr="NEW.ai"/>
          <p:cNvPicPr>
            <a:picLocks noChangeAspect="1"/>
          </p:cNvPicPr>
          <p:nvPr/>
        </p:nvPicPr>
        <p:blipFill>
          <a:blip r:embed="rId2"/>
          <a:stretch>
            <a:fillRect/>
          </a:stretch>
        </p:blipFill>
        <p:spPr>
          <a:xfrm rot="5400000">
            <a:off x="5423162" y="2251544"/>
            <a:ext cx="897384" cy="4197766"/>
          </a:xfrm>
          <a:prstGeom prst="rect">
            <a:avLst/>
          </a:prstGeom>
        </p:spPr>
      </p:pic>
      <p:sp>
        <p:nvSpPr>
          <p:cNvPr id="15" name="Rectangle 14"/>
          <p:cNvSpPr/>
          <p:nvPr/>
        </p:nvSpPr>
        <p:spPr>
          <a:xfrm>
            <a:off x="3435766" y="3902475"/>
            <a:ext cx="4572000" cy="923330"/>
          </a:xfrm>
          <a:prstGeom prst="rect">
            <a:avLst/>
          </a:prstGeom>
        </p:spPr>
        <p:txBody>
          <a:bodyPr>
            <a:spAutoFit/>
          </a:bodyPr>
          <a:lstStyle/>
          <a:p>
            <a:pPr lvl="1" algn="ctr"/>
            <a:r>
              <a:rPr lang="en-US" dirty="0"/>
              <a:t>Must be organized, a good communicator, willing to learn, and in the school building most days</a:t>
            </a:r>
          </a:p>
        </p:txBody>
      </p:sp>
      <p:pic>
        <p:nvPicPr>
          <p:cNvPr id="17" name="Picture 16" descr="NEW.ai"/>
          <p:cNvPicPr>
            <a:picLocks noChangeAspect="1"/>
          </p:cNvPicPr>
          <p:nvPr/>
        </p:nvPicPr>
        <p:blipFill>
          <a:blip r:embed="rId2"/>
          <a:stretch>
            <a:fillRect/>
          </a:stretch>
        </p:blipFill>
        <p:spPr>
          <a:xfrm rot="5400000">
            <a:off x="5318988" y="3466814"/>
            <a:ext cx="1105732" cy="4197766"/>
          </a:xfrm>
          <a:prstGeom prst="rect">
            <a:avLst/>
          </a:prstGeom>
        </p:spPr>
      </p:pic>
      <p:sp>
        <p:nvSpPr>
          <p:cNvPr id="16" name="Rectangle 15"/>
          <p:cNvSpPr/>
          <p:nvPr/>
        </p:nvSpPr>
        <p:spPr>
          <a:xfrm>
            <a:off x="3276600" y="5221069"/>
            <a:ext cx="4572000" cy="646331"/>
          </a:xfrm>
          <a:prstGeom prst="rect">
            <a:avLst/>
          </a:prstGeom>
        </p:spPr>
        <p:txBody>
          <a:bodyPr>
            <a:spAutoFit/>
          </a:bodyPr>
          <a:lstStyle/>
          <a:p>
            <a:pPr lvl="1" algn="ctr"/>
            <a:r>
              <a:rPr lang="en-US" i="1" dirty="0"/>
              <a:t>Suggestion:  same person as the </a:t>
            </a:r>
            <a:r>
              <a:rPr lang="en-US" i="1" dirty="0" smtClean="0"/>
              <a:t>504 or IAT </a:t>
            </a:r>
            <a:r>
              <a:rPr lang="en-US" i="1" dirty="0"/>
              <a:t>coordinator</a:t>
            </a:r>
          </a:p>
        </p:txBody>
      </p:sp>
    </p:spTree>
    <p:extLst>
      <p:ext uri="{BB962C8B-B14F-4D97-AF65-F5344CB8AC3E}">
        <p14:creationId xmlns:p14="http://schemas.microsoft.com/office/powerpoint/2010/main" val="1904485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TWO Athletic.jpg"/>
          <p:cNvPicPr>
            <a:picLocks noChangeAspect="1"/>
          </p:cNvPicPr>
          <p:nvPr/>
        </p:nvPicPr>
        <p:blipFill>
          <a:blip r:embed="rId2"/>
          <a:stretch>
            <a:fillRect/>
          </a:stretch>
        </p:blipFill>
        <p:spPr>
          <a:xfrm>
            <a:off x="3124200" y="2971800"/>
            <a:ext cx="3124200" cy="685800"/>
          </a:xfrm>
          <a:prstGeom prst="rect">
            <a:avLst/>
          </a:prstGeom>
        </p:spPr>
      </p:pic>
      <p:pic>
        <p:nvPicPr>
          <p:cNvPr id="5" name="Picture 4" descr="NEW.jpg"/>
          <p:cNvPicPr>
            <a:picLocks noChangeAspect="1"/>
          </p:cNvPicPr>
          <p:nvPr/>
        </p:nvPicPr>
        <p:blipFill>
          <a:blip r:embed="rId3"/>
          <a:stretch>
            <a:fillRect/>
          </a:stretch>
        </p:blipFill>
        <p:spPr>
          <a:xfrm>
            <a:off x="0" y="-228600"/>
            <a:ext cx="9220200" cy="1443789"/>
          </a:xfrm>
          <a:prstGeom prst="rect">
            <a:avLst/>
          </a:prstGeom>
        </p:spPr>
      </p:pic>
      <p:sp>
        <p:nvSpPr>
          <p:cNvPr id="2" name="Title 1"/>
          <p:cNvSpPr>
            <a:spLocks noGrp="1"/>
          </p:cNvSpPr>
          <p:nvPr>
            <p:ph type="title"/>
          </p:nvPr>
        </p:nvSpPr>
        <p:spPr>
          <a:xfrm>
            <a:off x="381000" y="0"/>
            <a:ext cx="8229600" cy="1143000"/>
          </a:xfrm>
        </p:spPr>
        <p:txBody>
          <a:bodyPr>
            <a:normAutofit/>
          </a:bodyPr>
          <a:lstStyle/>
          <a:p>
            <a:r>
              <a:rPr lang="en-US" sz="3600" dirty="0" smtClean="0">
                <a:solidFill>
                  <a:schemeClr val="bg1"/>
                </a:solidFill>
                <a:latin typeface="Arial Rounded MT Bold" panose="020F0704030504030204" pitchFamily="34" charset="0"/>
              </a:rPr>
              <a:t>Concussion  Team Process</a:t>
            </a:r>
            <a:endParaRPr lang="en-US" sz="3600" dirty="0">
              <a:solidFill>
                <a:schemeClr val="bg1"/>
              </a:solidFill>
              <a:latin typeface="Arial Rounded MT Bold" panose="020F0704030504030204" pitchFamily="34" charset="0"/>
            </a:endParaRPr>
          </a:p>
        </p:txBody>
      </p:sp>
      <p:pic>
        <p:nvPicPr>
          <p:cNvPr id="6" name="Picture 5" descr="ONE Academic.jpg"/>
          <p:cNvPicPr>
            <a:picLocks noChangeAspect="1"/>
          </p:cNvPicPr>
          <p:nvPr/>
        </p:nvPicPr>
        <p:blipFill>
          <a:blip r:embed="rId4"/>
          <a:stretch>
            <a:fillRect/>
          </a:stretch>
        </p:blipFill>
        <p:spPr>
          <a:xfrm>
            <a:off x="685800" y="2133600"/>
            <a:ext cx="2057400" cy="533400"/>
          </a:xfrm>
          <a:prstGeom prst="rect">
            <a:avLst/>
          </a:prstGeom>
        </p:spPr>
      </p:pic>
      <p:pic>
        <p:nvPicPr>
          <p:cNvPr id="12" name="Picture 11" descr="TWO Athletic.jpg"/>
          <p:cNvPicPr>
            <a:picLocks noChangeAspect="1"/>
          </p:cNvPicPr>
          <p:nvPr/>
        </p:nvPicPr>
        <p:blipFill>
          <a:blip r:embed="rId2"/>
          <a:stretch>
            <a:fillRect/>
          </a:stretch>
        </p:blipFill>
        <p:spPr>
          <a:xfrm>
            <a:off x="685800" y="2895600"/>
            <a:ext cx="2057400" cy="533400"/>
          </a:xfrm>
          <a:prstGeom prst="rect">
            <a:avLst/>
          </a:prstGeom>
        </p:spPr>
      </p:pic>
      <p:pic>
        <p:nvPicPr>
          <p:cNvPr id="13" name="Picture 12" descr="THREE Medical.jpg"/>
          <p:cNvPicPr>
            <a:picLocks noChangeAspect="1"/>
          </p:cNvPicPr>
          <p:nvPr/>
        </p:nvPicPr>
        <p:blipFill>
          <a:blip r:embed="rId5"/>
          <a:stretch>
            <a:fillRect/>
          </a:stretch>
        </p:blipFill>
        <p:spPr>
          <a:xfrm>
            <a:off x="685800" y="3657600"/>
            <a:ext cx="2057400" cy="533400"/>
          </a:xfrm>
          <a:prstGeom prst="rect">
            <a:avLst/>
          </a:prstGeom>
        </p:spPr>
      </p:pic>
      <p:pic>
        <p:nvPicPr>
          <p:cNvPr id="14" name="Picture 13" descr="FOUR Medicalll.jpg"/>
          <p:cNvPicPr>
            <a:picLocks noChangeAspect="1"/>
          </p:cNvPicPr>
          <p:nvPr/>
        </p:nvPicPr>
        <p:blipFill>
          <a:blip r:embed="rId6"/>
          <a:stretch>
            <a:fillRect/>
          </a:stretch>
        </p:blipFill>
        <p:spPr>
          <a:xfrm>
            <a:off x="762000" y="5181600"/>
            <a:ext cx="2057400" cy="533400"/>
          </a:xfrm>
          <a:prstGeom prst="rect">
            <a:avLst/>
          </a:prstGeom>
        </p:spPr>
      </p:pic>
      <p:pic>
        <p:nvPicPr>
          <p:cNvPr id="15" name="Picture 14" descr="GREY.jpg"/>
          <p:cNvPicPr>
            <a:picLocks noChangeAspect="1"/>
          </p:cNvPicPr>
          <p:nvPr/>
        </p:nvPicPr>
        <p:blipFill>
          <a:blip r:embed="rId7"/>
          <a:stretch>
            <a:fillRect/>
          </a:stretch>
        </p:blipFill>
        <p:spPr>
          <a:xfrm>
            <a:off x="685801" y="4419600"/>
            <a:ext cx="2057400" cy="533400"/>
          </a:xfrm>
          <a:prstGeom prst="rect">
            <a:avLst/>
          </a:prstGeom>
        </p:spPr>
      </p:pic>
      <p:pic>
        <p:nvPicPr>
          <p:cNvPr id="16" name="Picture 15" descr="SIX.jpg"/>
          <p:cNvPicPr>
            <a:picLocks noChangeAspect="1"/>
          </p:cNvPicPr>
          <p:nvPr/>
        </p:nvPicPr>
        <p:blipFill>
          <a:blip r:embed="rId8"/>
          <a:stretch>
            <a:fillRect/>
          </a:stretch>
        </p:blipFill>
        <p:spPr>
          <a:xfrm>
            <a:off x="762001" y="5943600"/>
            <a:ext cx="2057400" cy="533400"/>
          </a:xfrm>
          <a:prstGeom prst="rect">
            <a:avLst/>
          </a:prstGeom>
        </p:spPr>
      </p:pic>
      <p:sp>
        <p:nvSpPr>
          <p:cNvPr id="17" name="TextBox 16"/>
          <p:cNvSpPr txBox="1"/>
          <p:nvPr/>
        </p:nvSpPr>
        <p:spPr>
          <a:xfrm>
            <a:off x="914400" y="2133600"/>
            <a:ext cx="1727995" cy="523220"/>
          </a:xfrm>
          <a:prstGeom prst="rect">
            <a:avLst/>
          </a:prstGeom>
          <a:noFill/>
        </p:spPr>
        <p:txBody>
          <a:bodyPr wrap="none" rtlCol="0">
            <a:spAutoFit/>
          </a:bodyPr>
          <a:lstStyle/>
          <a:p>
            <a:pPr algn="ctr"/>
            <a:r>
              <a:rPr lang="en-US" sz="1400" dirty="0" smtClean="0">
                <a:solidFill>
                  <a:srgbClr val="FFFFFF"/>
                </a:solidFill>
              </a:rPr>
              <a:t>Step 1:</a:t>
            </a:r>
          </a:p>
          <a:p>
            <a:pPr algn="ctr"/>
            <a:r>
              <a:rPr lang="en-US" sz="1400" dirty="0" smtClean="0">
                <a:solidFill>
                  <a:srgbClr val="FFFFFF"/>
                </a:solidFill>
              </a:rPr>
              <a:t>Concussion Reported</a:t>
            </a:r>
            <a:endParaRPr lang="en-US" sz="1400" dirty="0">
              <a:solidFill>
                <a:srgbClr val="FFFFFF"/>
              </a:solidFill>
            </a:endParaRPr>
          </a:p>
        </p:txBody>
      </p:sp>
      <p:sp>
        <p:nvSpPr>
          <p:cNvPr id="18" name="TextBox 17"/>
          <p:cNvSpPr txBox="1"/>
          <p:nvPr/>
        </p:nvSpPr>
        <p:spPr>
          <a:xfrm>
            <a:off x="762000" y="2895600"/>
            <a:ext cx="1995458" cy="523220"/>
          </a:xfrm>
          <a:prstGeom prst="rect">
            <a:avLst/>
          </a:prstGeom>
          <a:noFill/>
        </p:spPr>
        <p:txBody>
          <a:bodyPr wrap="none" rtlCol="0">
            <a:spAutoFit/>
          </a:bodyPr>
          <a:lstStyle/>
          <a:p>
            <a:pPr algn="ctr"/>
            <a:r>
              <a:rPr lang="en-US" sz="1400" dirty="0" smtClean="0">
                <a:solidFill>
                  <a:srgbClr val="FFFFFF"/>
                </a:solidFill>
              </a:rPr>
              <a:t>Step 2:</a:t>
            </a:r>
          </a:p>
          <a:p>
            <a:pPr algn="ctr"/>
            <a:r>
              <a:rPr lang="en-US" sz="1400" dirty="0" smtClean="0">
                <a:solidFill>
                  <a:srgbClr val="FFFFFF"/>
                </a:solidFill>
              </a:rPr>
              <a:t>Contact student &amp; family</a:t>
            </a:r>
            <a:endParaRPr lang="en-US" sz="1400" dirty="0">
              <a:solidFill>
                <a:srgbClr val="FFFFFF"/>
              </a:solidFill>
            </a:endParaRPr>
          </a:p>
        </p:txBody>
      </p:sp>
      <p:sp>
        <p:nvSpPr>
          <p:cNvPr id="19" name="TextBox 18"/>
          <p:cNvSpPr txBox="1"/>
          <p:nvPr/>
        </p:nvSpPr>
        <p:spPr>
          <a:xfrm>
            <a:off x="838200" y="3657600"/>
            <a:ext cx="1747368" cy="523220"/>
          </a:xfrm>
          <a:prstGeom prst="rect">
            <a:avLst/>
          </a:prstGeom>
          <a:noFill/>
        </p:spPr>
        <p:txBody>
          <a:bodyPr wrap="none" rtlCol="0">
            <a:spAutoFit/>
          </a:bodyPr>
          <a:lstStyle/>
          <a:p>
            <a:pPr algn="ctr"/>
            <a:r>
              <a:rPr lang="en-US" sz="1400" dirty="0" smtClean="0">
                <a:solidFill>
                  <a:srgbClr val="FFFFFF"/>
                </a:solidFill>
              </a:rPr>
              <a:t>Step 3:</a:t>
            </a:r>
          </a:p>
          <a:p>
            <a:pPr algn="ctr"/>
            <a:r>
              <a:rPr lang="en-US" sz="1400" dirty="0" smtClean="0">
                <a:solidFill>
                  <a:srgbClr val="FFFFFF"/>
                </a:solidFill>
              </a:rPr>
              <a:t>Assess medical needs</a:t>
            </a:r>
            <a:endParaRPr lang="en-US" sz="1400" dirty="0">
              <a:solidFill>
                <a:srgbClr val="FFFFFF"/>
              </a:solidFill>
            </a:endParaRPr>
          </a:p>
        </p:txBody>
      </p:sp>
      <p:sp>
        <p:nvSpPr>
          <p:cNvPr id="20" name="TextBox 19"/>
          <p:cNvSpPr txBox="1"/>
          <p:nvPr/>
        </p:nvSpPr>
        <p:spPr>
          <a:xfrm>
            <a:off x="762000" y="4429780"/>
            <a:ext cx="1868082" cy="523220"/>
          </a:xfrm>
          <a:prstGeom prst="rect">
            <a:avLst/>
          </a:prstGeom>
          <a:noFill/>
        </p:spPr>
        <p:txBody>
          <a:bodyPr wrap="none" rtlCol="0">
            <a:spAutoFit/>
          </a:bodyPr>
          <a:lstStyle/>
          <a:p>
            <a:pPr algn="ctr"/>
            <a:r>
              <a:rPr lang="en-US" sz="1400" dirty="0" smtClean="0">
                <a:solidFill>
                  <a:srgbClr val="FFFFFF"/>
                </a:solidFill>
              </a:rPr>
              <a:t>Step 4:</a:t>
            </a:r>
          </a:p>
          <a:p>
            <a:pPr algn="ctr"/>
            <a:r>
              <a:rPr lang="en-US" sz="1400" dirty="0" smtClean="0">
                <a:solidFill>
                  <a:srgbClr val="FFFFFF"/>
                </a:solidFill>
              </a:rPr>
              <a:t>Assess academic needs</a:t>
            </a:r>
            <a:endParaRPr lang="en-US" sz="1400" dirty="0">
              <a:solidFill>
                <a:srgbClr val="FFFFFF"/>
              </a:solidFill>
            </a:endParaRPr>
          </a:p>
        </p:txBody>
      </p:sp>
      <p:sp>
        <p:nvSpPr>
          <p:cNvPr id="21" name="TextBox 20"/>
          <p:cNvSpPr txBox="1"/>
          <p:nvPr/>
        </p:nvSpPr>
        <p:spPr>
          <a:xfrm>
            <a:off x="781355" y="5181600"/>
            <a:ext cx="1853841" cy="523220"/>
          </a:xfrm>
          <a:prstGeom prst="rect">
            <a:avLst/>
          </a:prstGeom>
          <a:noFill/>
        </p:spPr>
        <p:txBody>
          <a:bodyPr wrap="none" rtlCol="0">
            <a:spAutoFit/>
          </a:bodyPr>
          <a:lstStyle/>
          <a:p>
            <a:pPr algn="ctr"/>
            <a:r>
              <a:rPr lang="en-US" sz="1400" dirty="0" smtClean="0">
                <a:solidFill>
                  <a:srgbClr val="FFFFFF"/>
                </a:solidFill>
              </a:rPr>
              <a:t>Step 5:</a:t>
            </a:r>
          </a:p>
          <a:p>
            <a:pPr algn="ctr"/>
            <a:r>
              <a:rPr lang="en-US" sz="1400" dirty="0" smtClean="0">
                <a:solidFill>
                  <a:srgbClr val="FFFFFF"/>
                </a:solidFill>
              </a:rPr>
              <a:t>Distribute adjustments</a:t>
            </a:r>
            <a:endParaRPr lang="en-US" sz="1400" dirty="0">
              <a:solidFill>
                <a:srgbClr val="FFFFFF"/>
              </a:solidFill>
            </a:endParaRPr>
          </a:p>
        </p:txBody>
      </p:sp>
      <p:sp>
        <p:nvSpPr>
          <p:cNvPr id="22" name="TextBox 21"/>
          <p:cNvSpPr txBox="1"/>
          <p:nvPr/>
        </p:nvSpPr>
        <p:spPr>
          <a:xfrm>
            <a:off x="685800" y="5953780"/>
            <a:ext cx="2082859" cy="523220"/>
          </a:xfrm>
          <a:prstGeom prst="rect">
            <a:avLst/>
          </a:prstGeom>
          <a:noFill/>
        </p:spPr>
        <p:txBody>
          <a:bodyPr wrap="none" rtlCol="0">
            <a:spAutoFit/>
          </a:bodyPr>
          <a:lstStyle/>
          <a:p>
            <a:pPr algn="ctr"/>
            <a:r>
              <a:rPr lang="en-US" sz="1400" dirty="0" smtClean="0">
                <a:solidFill>
                  <a:srgbClr val="FFFFFF"/>
                </a:solidFill>
              </a:rPr>
              <a:t>Step 6:</a:t>
            </a:r>
          </a:p>
          <a:p>
            <a:pPr algn="ctr"/>
            <a:r>
              <a:rPr lang="en-US" sz="1400" dirty="0" smtClean="0">
                <a:solidFill>
                  <a:srgbClr val="FFFFFF"/>
                </a:solidFill>
              </a:rPr>
              <a:t>Determine Re-assessment</a:t>
            </a:r>
            <a:endParaRPr lang="en-US" sz="1400" dirty="0">
              <a:solidFill>
                <a:srgbClr val="FFFFFF"/>
              </a:solidFill>
            </a:endParaRPr>
          </a:p>
        </p:txBody>
      </p:sp>
      <p:pic>
        <p:nvPicPr>
          <p:cNvPr id="23" name="Picture 22" descr="ONE Academic.jpg"/>
          <p:cNvPicPr>
            <a:picLocks noChangeAspect="1"/>
          </p:cNvPicPr>
          <p:nvPr/>
        </p:nvPicPr>
        <p:blipFill>
          <a:blip r:embed="rId4"/>
          <a:stretch>
            <a:fillRect/>
          </a:stretch>
        </p:blipFill>
        <p:spPr>
          <a:xfrm>
            <a:off x="3200400" y="1981200"/>
            <a:ext cx="3124200" cy="685800"/>
          </a:xfrm>
          <a:prstGeom prst="rect">
            <a:avLst/>
          </a:prstGeom>
        </p:spPr>
      </p:pic>
      <p:sp>
        <p:nvSpPr>
          <p:cNvPr id="24" name="TextBox 23"/>
          <p:cNvSpPr txBox="1"/>
          <p:nvPr/>
        </p:nvSpPr>
        <p:spPr>
          <a:xfrm>
            <a:off x="3048000" y="1981200"/>
            <a:ext cx="3352800" cy="692497"/>
          </a:xfrm>
          <a:prstGeom prst="rect">
            <a:avLst/>
          </a:prstGeom>
          <a:noFill/>
        </p:spPr>
        <p:txBody>
          <a:bodyPr wrap="square" rtlCol="0">
            <a:spAutoFit/>
          </a:bodyPr>
          <a:lstStyle/>
          <a:p>
            <a:pPr algn="ctr"/>
            <a:r>
              <a:rPr lang="en-US" sz="1300" dirty="0" smtClean="0">
                <a:solidFill>
                  <a:srgbClr val="FFFFFF"/>
                </a:solidFill>
              </a:rPr>
              <a:t>Injury reported to CTL as soon as possible. </a:t>
            </a:r>
          </a:p>
          <a:p>
            <a:pPr algn="ctr"/>
            <a:r>
              <a:rPr lang="en-US" sz="1300" dirty="0" smtClean="0">
                <a:solidFill>
                  <a:srgbClr val="FFFFFF"/>
                </a:solidFill>
              </a:rPr>
              <a:t>CTL should review cumulative file to see if </a:t>
            </a:r>
          </a:p>
          <a:p>
            <a:pPr algn="ctr"/>
            <a:r>
              <a:rPr lang="en-US" sz="1300" dirty="0" smtClean="0">
                <a:solidFill>
                  <a:srgbClr val="FFFFFF"/>
                </a:solidFill>
              </a:rPr>
              <a:t>Concussion folder exists from previous injury </a:t>
            </a:r>
            <a:endParaRPr lang="en-US" sz="1300" dirty="0">
              <a:solidFill>
                <a:srgbClr val="FFFFFF"/>
              </a:solidFill>
            </a:endParaRPr>
          </a:p>
        </p:txBody>
      </p:sp>
      <p:sp>
        <p:nvSpPr>
          <p:cNvPr id="25" name="TextBox 24"/>
          <p:cNvSpPr txBox="1"/>
          <p:nvPr/>
        </p:nvSpPr>
        <p:spPr>
          <a:xfrm>
            <a:off x="3200400" y="2971800"/>
            <a:ext cx="2971800" cy="692497"/>
          </a:xfrm>
          <a:prstGeom prst="rect">
            <a:avLst/>
          </a:prstGeom>
          <a:noFill/>
        </p:spPr>
        <p:txBody>
          <a:bodyPr wrap="square" rtlCol="0">
            <a:spAutoFit/>
          </a:bodyPr>
          <a:lstStyle/>
          <a:p>
            <a:pPr algn="ctr"/>
            <a:r>
              <a:rPr lang="en-US" sz="1300" dirty="0" smtClean="0">
                <a:solidFill>
                  <a:srgbClr val="FFFFFF"/>
                </a:solidFill>
              </a:rPr>
              <a:t>Meet with student upon student’s </a:t>
            </a:r>
          </a:p>
          <a:p>
            <a:pPr algn="ctr"/>
            <a:r>
              <a:rPr lang="en-US" sz="1300" dirty="0" smtClean="0">
                <a:solidFill>
                  <a:srgbClr val="FFFFFF"/>
                </a:solidFill>
              </a:rPr>
              <a:t>return to school. CTL also meet with parents to discuss academic plan</a:t>
            </a:r>
            <a:endParaRPr lang="en-US" sz="1300" dirty="0">
              <a:solidFill>
                <a:srgbClr val="FFFFFF"/>
              </a:solidFill>
            </a:endParaRPr>
          </a:p>
        </p:txBody>
      </p:sp>
      <p:pic>
        <p:nvPicPr>
          <p:cNvPr id="29" name="Picture 28" descr="THREE Medical.jpg"/>
          <p:cNvPicPr>
            <a:picLocks noChangeAspect="1"/>
          </p:cNvPicPr>
          <p:nvPr/>
        </p:nvPicPr>
        <p:blipFill>
          <a:blip r:embed="rId5"/>
          <a:stretch>
            <a:fillRect/>
          </a:stretch>
        </p:blipFill>
        <p:spPr>
          <a:xfrm>
            <a:off x="3124200" y="3733800"/>
            <a:ext cx="3124200" cy="609600"/>
          </a:xfrm>
          <a:prstGeom prst="rect">
            <a:avLst/>
          </a:prstGeom>
        </p:spPr>
      </p:pic>
      <p:pic>
        <p:nvPicPr>
          <p:cNvPr id="30" name="Picture 29" descr="THREE Medical.jpg"/>
          <p:cNvPicPr>
            <a:picLocks noChangeAspect="1"/>
          </p:cNvPicPr>
          <p:nvPr/>
        </p:nvPicPr>
        <p:blipFill>
          <a:blip r:embed="rId5"/>
          <a:stretch>
            <a:fillRect/>
          </a:stretch>
        </p:blipFill>
        <p:spPr>
          <a:xfrm>
            <a:off x="6553200" y="3886199"/>
            <a:ext cx="2438400" cy="533401"/>
          </a:xfrm>
          <a:prstGeom prst="rect">
            <a:avLst/>
          </a:prstGeom>
        </p:spPr>
      </p:pic>
      <p:pic>
        <p:nvPicPr>
          <p:cNvPr id="31" name="Picture 30" descr="GREY.jpg"/>
          <p:cNvPicPr>
            <a:picLocks noChangeAspect="1"/>
          </p:cNvPicPr>
          <p:nvPr/>
        </p:nvPicPr>
        <p:blipFill>
          <a:blip r:embed="rId7"/>
          <a:stretch>
            <a:fillRect/>
          </a:stretch>
        </p:blipFill>
        <p:spPr>
          <a:xfrm>
            <a:off x="3124200" y="4495800"/>
            <a:ext cx="3124200" cy="381000"/>
          </a:xfrm>
          <a:prstGeom prst="rect">
            <a:avLst/>
          </a:prstGeom>
        </p:spPr>
      </p:pic>
      <p:pic>
        <p:nvPicPr>
          <p:cNvPr id="32" name="Picture 31" descr="GREY.jpg"/>
          <p:cNvPicPr>
            <a:picLocks noChangeAspect="1"/>
          </p:cNvPicPr>
          <p:nvPr/>
        </p:nvPicPr>
        <p:blipFill>
          <a:blip r:embed="rId7"/>
          <a:stretch>
            <a:fillRect/>
          </a:stretch>
        </p:blipFill>
        <p:spPr>
          <a:xfrm>
            <a:off x="6477000" y="4495800"/>
            <a:ext cx="2438400" cy="609600"/>
          </a:xfrm>
          <a:prstGeom prst="rect">
            <a:avLst/>
          </a:prstGeom>
        </p:spPr>
      </p:pic>
      <p:pic>
        <p:nvPicPr>
          <p:cNvPr id="35" name="Picture 34" descr="FOUR Medicalll.jpg"/>
          <p:cNvPicPr>
            <a:picLocks noChangeAspect="1"/>
          </p:cNvPicPr>
          <p:nvPr/>
        </p:nvPicPr>
        <p:blipFill>
          <a:blip r:embed="rId6"/>
          <a:stretch>
            <a:fillRect/>
          </a:stretch>
        </p:blipFill>
        <p:spPr>
          <a:xfrm>
            <a:off x="3124200" y="5257800"/>
            <a:ext cx="3124200" cy="685800"/>
          </a:xfrm>
          <a:prstGeom prst="rect">
            <a:avLst/>
          </a:prstGeom>
        </p:spPr>
      </p:pic>
      <p:pic>
        <p:nvPicPr>
          <p:cNvPr id="36" name="Picture 35" descr="FOUR Medicalll.jpg"/>
          <p:cNvPicPr>
            <a:picLocks noChangeAspect="1"/>
          </p:cNvPicPr>
          <p:nvPr/>
        </p:nvPicPr>
        <p:blipFill>
          <a:blip r:embed="rId6"/>
          <a:stretch>
            <a:fillRect/>
          </a:stretch>
        </p:blipFill>
        <p:spPr>
          <a:xfrm>
            <a:off x="6477000" y="5257800"/>
            <a:ext cx="2438400" cy="381000"/>
          </a:xfrm>
          <a:prstGeom prst="rect">
            <a:avLst/>
          </a:prstGeom>
        </p:spPr>
      </p:pic>
      <p:pic>
        <p:nvPicPr>
          <p:cNvPr id="38" name="Picture 37" descr="SIX.jpg"/>
          <p:cNvPicPr>
            <a:picLocks noChangeAspect="1"/>
          </p:cNvPicPr>
          <p:nvPr/>
        </p:nvPicPr>
        <p:blipFill>
          <a:blip r:embed="rId8"/>
          <a:stretch>
            <a:fillRect/>
          </a:stretch>
        </p:blipFill>
        <p:spPr>
          <a:xfrm>
            <a:off x="3124200" y="6019800"/>
            <a:ext cx="3124200" cy="381000"/>
          </a:xfrm>
          <a:prstGeom prst="rect">
            <a:avLst/>
          </a:prstGeom>
        </p:spPr>
      </p:pic>
      <p:pic>
        <p:nvPicPr>
          <p:cNvPr id="39" name="Picture 38" descr="SIX.jpg"/>
          <p:cNvPicPr>
            <a:picLocks noChangeAspect="1"/>
          </p:cNvPicPr>
          <p:nvPr/>
        </p:nvPicPr>
        <p:blipFill>
          <a:blip r:embed="rId8"/>
          <a:stretch>
            <a:fillRect/>
          </a:stretch>
        </p:blipFill>
        <p:spPr>
          <a:xfrm>
            <a:off x="6477000" y="6019800"/>
            <a:ext cx="2438400" cy="381000"/>
          </a:xfrm>
          <a:prstGeom prst="rect">
            <a:avLst/>
          </a:prstGeom>
        </p:spPr>
      </p:pic>
      <p:cxnSp>
        <p:nvCxnSpPr>
          <p:cNvPr id="41" name="Straight Arrow Connector 40"/>
          <p:cNvCxnSpPr/>
          <p:nvPr/>
        </p:nvCxnSpPr>
        <p:spPr>
          <a:xfrm rot="5400000">
            <a:off x="2286000" y="2743200"/>
            <a:ext cx="3048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a:off x="2286794" y="3504406"/>
            <a:ext cx="3048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a:off x="2286794" y="4266406"/>
            <a:ext cx="3048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2286794" y="5028406"/>
            <a:ext cx="3048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a:off x="2286000" y="5790406"/>
            <a:ext cx="3048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2743200" y="2438400"/>
            <a:ext cx="380206" cy="7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743200" y="3200400"/>
            <a:ext cx="380206" cy="7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2743200" y="3962400"/>
            <a:ext cx="380206" cy="7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2743200" y="4724400"/>
            <a:ext cx="380206" cy="7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819400" y="5409406"/>
            <a:ext cx="380206" cy="7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2819400" y="6171406"/>
            <a:ext cx="380206" cy="7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152400" y="3962400"/>
            <a:ext cx="456406"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1027906" y="5143500"/>
            <a:ext cx="2361406" cy="79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52400" y="6324600"/>
            <a:ext cx="4572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81000" y="4648200"/>
            <a:ext cx="304006"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81000" y="5410200"/>
            <a:ext cx="15240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81000" y="6172200"/>
            <a:ext cx="3048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29" idx="3"/>
          </p:cNvCxnSpPr>
          <p:nvPr/>
        </p:nvCxnSpPr>
        <p:spPr>
          <a:xfrm>
            <a:off x="6248400" y="4038600"/>
            <a:ext cx="3048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6248400" y="4724400"/>
            <a:ext cx="2286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248400" y="5486400"/>
            <a:ext cx="2286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6248400" y="6248400"/>
            <a:ext cx="2286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3124200" y="3697069"/>
            <a:ext cx="3124200" cy="646331"/>
          </a:xfrm>
          <a:prstGeom prst="rect">
            <a:avLst/>
          </a:prstGeom>
          <a:noFill/>
        </p:spPr>
        <p:txBody>
          <a:bodyPr wrap="square" rtlCol="0">
            <a:spAutoFit/>
          </a:bodyPr>
          <a:lstStyle/>
          <a:p>
            <a:pPr algn="ctr"/>
            <a:r>
              <a:rPr lang="en-US" sz="1200" dirty="0" smtClean="0">
                <a:solidFill>
                  <a:srgbClr val="FFFFFF"/>
                </a:solidFill>
              </a:rPr>
              <a:t>Has student seen physician or athletic trainer?</a:t>
            </a:r>
          </a:p>
          <a:p>
            <a:pPr algn="ctr"/>
            <a:r>
              <a:rPr lang="en-US" sz="1200" dirty="0" smtClean="0">
                <a:solidFill>
                  <a:srgbClr val="FFFFFF"/>
                </a:solidFill>
              </a:rPr>
              <a:t>Documentation? CTL get signed medical release form.</a:t>
            </a:r>
            <a:endParaRPr lang="en-US" sz="1200" dirty="0">
              <a:solidFill>
                <a:srgbClr val="FFFFFF"/>
              </a:solidFill>
            </a:endParaRPr>
          </a:p>
        </p:txBody>
      </p:sp>
      <p:sp>
        <p:nvSpPr>
          <p:cNvPr id="90" name="TextBox 89"/>
          <p:cNvSpPr txBox="1"/>
          <p:nvPr/>
        </p:nvSpPr>
        <p:spPr>
          <a:xfrm>
            <a:off x="3321625" y="4419600"/>
            <a:ext cx="2698175" cy="661720"/>
          </a:xfrm>
          <a:prstGeom prst="rect">
            <a:avLst/>
          </a:prstGeom>
          <a:noFill/>
        </p:spPr>
        <p:txBody>
          <a:bodyPr wrap="none" rtlCol="0">
            <a:spAutoFit/>
          </a:bodyPr>
          <a:lstStyle/>
          <a:p>
            <a:pPr algn="ctr"/>
            <a:r>
              <a:rPr lang="en-US" sz="1200" dirty="0" smtClean="0">
                <a:solidFill>
                  <a:srgbClr val="FFFFFF"/>
                </a:solidFill>
              </a:rPr>
              <a:t>Specify general adjustments supplied by </a:t>
            </a:r>
          </a:p>
          <a:p>
            <a:pPr algn="ctr"/>
            <a:r>
              <a:rPr lang="en-US" sz="1200" dirty="0" smtClean="0">
                <a:solidFill>
                  <a:srgbClr val="FFFFFF"/>
                </a:solidFill>
              </a:rPr>
              <a:t>health care provider (if applicable)</a:t>
            </a:r>
          </a:p>
          <a:p>
            <a:pPr algn="ctr"/>
            <a:endParaRPr lang="en-US" sz="1300" dirty="0">
              <a:solidFill>
                <a:srgbClr val="FFFFFF"/>
              </a:solidFill>
            </a:endParaRPr>
          </a:p>
        </p:txBody>
      </p:sp>
      <p:sp>
        <p:nvSpPr>
          <p:cNvPr id="91" name="TextBox 90"/>
          <p:cNvSpPr txBox="1"/>
          <p:nvPr/>
        </p:nvSpPr>
        <p:spPr>
          <a:xfrm>
            <a:off x="3048000" y="5257801"/>
            <a:ext cx="3200400" cy="846385"/>
          </a:xfrm>
          <a:prstGeom prst="rect">
            <a:avLst/>
          </a:prstGeom>
          <a:noFill/>
        </p:spPr>
        <p:txBody>
          <a:bodyPr wrap="square" rtlCol="0">
            <a:spAutoFit/>
          </a:bodyPr>
          <a:lstStyle/>
          <a:p>
            <a:pPr algn="ctr"/>
            <a:r>
              <a:rPr lang="en-US" sz="1200" dirty="0" smtClean="0">
                <a:solidFill>
                  <a:srgbClr val="FFFFFF"/>
                </a:solidFill>
              </a:rPr>
              <a:t>Contact family with relevant updates</a:t>
            </a:r>
          </a:p>
          <a:p>
            <a:pPr algn="ctr"/>
            <a:r>
              <a:rPr lang="en-US" sz="1200" dirty="0" smtClean="0">
                <a:solidFill>
                  <a:srgbClr val="FFFFFF"/>
                </a:solidFill>
              </a:rPr>
              <a:t>on student’s needs and plan. Notify team about student and distribute Symptom Log PM</a:t>
            </a:r>
          </a:p>
          <a:p>
            <a:pPr algn="ctr"/>
            <a:endParaRPr lang="en-US" sz="1300" dirty="0">
              <a:solidFill>
                <a:srgbClr val="FFFFFF"/>
              </a:solidFill>
            </a:endParaRPr>
          </a:p>
        </p:txBody>
      </p:sp>
      <p:sp>
        <p:nvSpPr>
          <p:cNvPr id="92" name="TextBox 91"/>
          <p:cNvSpPr txBox="1"/>
          <p:nvPr/>
        </p:nvSpPr>
        <p:spPr>
          <a:xfrm>
            <a:off x="3572614" y="6019800"/>
            <a:ext cx="2258557" cy="292388"/>
          </a:xfrm>
          <a:prstGeom prst="rect">
            <a:avLst/>
          </a:prstGeom>
          <a:noFill/>
        </p:spPr>
        <p:txBody>
          <a:bodyPr wrap="none" rtlCol="0">
            <a:spAutoFit/>
          </a:bodyPr>
          <a:lstStyle/>
          <a:p>
            <a:pPr algn="ctr"/>
            <a:r>
              <a:rPr lang="en-US" sz="1300" dirty="0" smtClean="0">
                <a:solidFill>
                  <a:srgbClr val="FFFFFF"/>
                </a:solidFill>
              </a:rPr>
              <a:t>Gain feedback from each team</a:t>
            </a:r>
            <a:endParaRPr lang="en-US" sz="1300" dirty="0">
              <a:solidFill>
                <a:srgbClr val="FFFFFF"/>
              </a:solidFill>
            </a:endParaRPr>
          </a:p>
        </p:txBody>
      </p:sp>
      <p:sp>
        <p:nvSpPr>
          <p:cNvPr id="93" name="TextBox 92"/>
          <p:cNvSpPr txBox="1"/>
          <p:nvPr/>
        </p:nvSpPr>
        <p:spPr>
          <a:xfrm>
            <a:off x="6506085" y="3805535"/>
            <a:ext cx="2333115" cy="646331"/>
          </a:xfrm>
          <a:prstGeom prst="rect">
            <a:avLst/>
          </a:prstGeom>
          <a:noFill/>
        </p:spPr>
        <p:txBody>
          <a:bodyPr wrap="square" rtlCol="0">
            <a:spAutoFit/>
          </a:bodyPr>
          <a:lstStyle/>
          <a:p>
            <a:pPr algn="ctr"/>
            <a:r>
              <a:rPr lang="en-US" sz="1200" dirty="0" smtClean="0">
                <a:solidFill>
                  <a:srgbClr val="FFFFFF"/>
                </a:solidFill>
              </a:rPr>
              <a:t>Assess symptoms and make </a:t>
            </a:r>
          </a:p>
          <a:p>
            <a:pPr algn="ctr"/>
            <a:r>
              <a:rPr lang="en-US" sz="1200" dirty="0" smtClean="0">
                <a:solidFill>
                  <a:srgbClr val="FFFFFF"/>
                </a:solidFill>
              </a:rPr>
              <a:t>attendance decision. CTL start folder</a:t>
            </a:r>
            <a:endParaRPr lang="en-US" sz="1200" dirty="0">
              <a:solidFill>
                <a:srgbClr val="FFFFFF"/>
              </a:solidFill>
            </a:endParaRPr>
          </a:p>
        </p:txBody>
      </p:sp>
      <p:sp>
        <p:nvSpPr>
          <p:cNvPr id="94" name="TextBox 93"/>
          <p:cNvSpPr txBox="1"/>
          <p:nvPr/>
        </p:nvSpPr>
        <p:spPr>
          <a:xfrm>
            <a:off x="6477000" y="4459069"/>
            <a:ext cx="2286001" cy="646331"/>
          </a:xfrm>
          <a:prstGeom prst="rect">
            <a:avLst/>
          </a:prstGeom>
          <a:noFill/>
        </p:spPr>
        <p:txBody>
          <a:bodyPr wrap="square" rtlCol="0">
            <a:spAutoFit/>
          </a:bodyPr>
          <a:lstStyle/>
          <a:p>
            <a:pPr algn="ctr"/>
            <a:r>
              <a:rPr lang="en-US" sz="1200" dirty="0" smtClean="0">
                <a:solidFill>
                  <a:srgbClr val="FFFFFF"/>
                </a:solidFill>
              </a:rPr>
              <a:t>Assess academic needs and </a:t>
            </a:r>
          </a:p>
          <a:p>
            <a:pPr algn="ctr"/>
            <a:r>
              <a:rPr lang="en-US" sz="1200" dirty="0" smtClean="0">
                <a:solidFill>
                  <a:srgbClr val="FFFFFF"/>
                </a:solidFill>
              </a:rPr>
              <a:t>Create adjustments. CTL add student to Case Tracking Form</a:t>
            </a:r>
            <a:endParaRPr lang="en-US" sz="1200" dirty="0">
              <a:solidFill>
                <a:srgbClr val="FFFFFF"/>
              </a:solidFill>
            </a:endParaRPr>
          </a:p>
        </p:txBody>
      </p:sp>
      <p:sp>
        <p:nvSpPr>
          <p:cNvPr id="95" name="TextBox 94"/>
          <p:cNvSpPr txBox="1"/>
          <p:nvPr/>
        </p:nvSpPr>
        <p:spPr>
          <a:xfrm>
            <a:off x="6527296" y="5181600"/>
            <a:ext cx="2272527" cy="461665"/>
          </a:xfrm>
          <a:prstGeom prst="rect">
            <a:avLst/>
          </a:prstGeom>
          <a:noFill/>
        </p:spPr>
        <p:txBody>
          <a:bodyPr wrap="none" rtlCol="0">
            <a:spAutoFit/>
          </a:bodyPr>
          <a:lstStyle/>
          <a:p>
            <a:pPr algn="ctr"/>
            <a:r>
              <a:rPr lang="en-US" sz="1200" dirty="0" smtClean="0">
                <a:solidFill>
                  <a:srgbClr val="FFFFFF"/>
                </a:solidFill>
              </a:rPr>
              <a:t>Update athletic trainer and coach</a:t>
            </a:r>
          </a:p>
          <a:p>
            <a:pPr algn="ctr"/>
            <a:r>
              <a:rPr lang="en-US" sz="1200" dirty="0" smtClean="0">
                <a:solidFill>
                  <a:srgbClr val="FFFFFF"/>
                </a:solidFill>
              </a:rPr>
              <a:t>(if applicable)</a:t>
            </a:r>
            <a:endParaRPr lang="en-US" sz="1200" dirty="0">
              <a:solidFill>
                <a:srgbClr val="FFFFFF"/>
              </a:solidFill>
            </a:endParaRPr>
          </a:p>
        </p:txBody>
      </p:sp>
      <p:sp>
        <p:nvSpPr>
          <p:cNvPr id="96" name="TextBox 95"/>
          <p:cNvSpPr txBox="1"/>
          <p:nvPr/>
        </p:nvSpPr>
        <p:spPr>
          <a:xfrm>
            <a:off x="6475820" y="5943600"/>
            <a:ext cx="2287180" cy="461665"/>
          </a:xfrm>
          <a:prstGeom prst="rect">
            <a:avLst/>
          </a:prstGeom>
          <a:noFill/>
        </p:spPr>
        <p:txBody>
          <a:bodyPr wrap="none" rtlCol="0">
            <a:spAutoFit/>
          </a:bodyPr>
          <a:lstStyle/>
          <a:p>
            <a:pPr algn="ctr"/>
            <a:r>
              <a:rPr lang="en-US" sz="1200" dirty="0" smtClean="0">
                <a:solidFill>
                  <a:srgbClr val="FFFFFF"/>
                </a:solidFill>
              </a:rPr>
              <a:t>Decide when to re-assess medical</a:t>
            </a:r>
          </a:p>
          <a:p>
            <a:pPr algn="ctr"/>
            <a:r>
              <a:rPr lang="en-US" sz="1200" dirty="0" smtClean="0">
                <a:solidFill>
                  <a:srgbClr val="FFFFFF"/>
                </a:solidFill>
              </a:rPr>
              <a:t>and academic needs</a:t>
            </a:r>
            <a:endParaRPr lang="en-US" sz="1200" dirty="0">
              <a:solidFill>
                <a:srgbClr val="FFFFFF"/>
              </a:solidFill>
            </a:endParaRPr>
          </a:p>
        </p:txBody>
      </p:sp>
      <p:sp>
        <p:nvSpPr>
          <p:cNvPr id="98" name="Rectangle 97"/>
          <p:cNvSpPr/>
          <p:nvPr/>
        </p:nvSpPr>
        <p:spPr>
          <a:xfrm>
            <a:off x="228600" y="6428601"/>
            <a:ext cx="7924800" cy="276999"/>
          </a:xfrm>
          <a:prstGeom prst="rect">
            <a:avLst/>
          </a:prstGeom>
        </p:spPr>
        <p:txBody>
          <a:bodyPr wrap="square">
            <a:spAutoFit/>
          </a:bodyPr>
          <a:lstStyle/>
          <a:p>
            <a:r>
              <a:rPr lang="en-US" altLang="en-US" sz="1200" dirty="0" smtClean="0">
                <a:solidFill>
                  <a:srgbClr val="000000"/>
                </a:solidFill>
                <a:latin typeface="+mj-lt"/>
              </a:rPr>
              <a:t>Adapted from: Nationwide Children’s Hospital. </a:t>
            </a:r>
            <a:r>
              <a:rPr lang="en-US" altLang="en-US" sz="1200" i="1" dirty="0" smtClean="0">
                <a:solidFill>
                  <a:srgbClr val="000000"/>
                </a:solidFill>
                <a:latin typeface="+mj-lt"/>
              </a:rPr>
              <a:t>A School Administrator’s Guide to Academic Concussion Management</a:t>
            </a:r>
            <a:endParaRPr lang="en-US" sz="1200" dirty="0">
              <a:solidFill>
                <a:srgbClr val="000000"/>
              </a:solidFill>
              <a:latin typeface="+mj-lt"/>
            </a:endParaRPr>
          </a:p>
        </p:txBody>
      </p:sp>
      <p:sp>
        <p:nvSpPr>
          <p:cNvPr id="43010" name="AutoShape 2"/>
          <p:cNvSpPr>
            <a:spLocks noChangeArrowheads="1"/>
          </p:cNvSpPr>
          <p:nvPr/>
        </p:nvSpPr>
        <p:spPr bwMode="auto">
          <a:xfrm>
            <a:off x="6400800" y="1295400"/>
            <a:ext cx="2590800" cy="2438400"/>
          </a:xfrm>
          <a:prstGeom prst="roundRect">
            <a:avLst>
              <a:gd name="adj" fmla="val 16667"/>
            </a:avLst>
          </a:prstGeom>
          <a:noFill/>
          <a:ln w="76200">
            <a:solidFill>
              <a:srgbClr val="C0504D"/>
            </a:solidFill>
            <a:round/>
            <a:headEnd/>
            <a:tailEnd/>
          </a:ln>
          <a:effectLst>
            <a:outerShdw blurRad="63500" dist="2694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106" charset="0"/>
                <a:ea typeface="Times New Roman" pitchFamily="-106" charset="0"/>
              </a:rPr>
              <a:t>CTL should notify all teachers/attendance about classroom </a:t>
            </a:r>
            <a:r>
              <a:rPr kumimoji="0" lang="en-US" sz="1000" b="0" i="0" u="none" strike="noStrike" cap="none" normalizeH="0" baseline="0" dirty="0" smtClean="0">
                <a:ln>
                  <a:noFill/>
                </a:ln>
                <a:solidFill>
                  <a:schemeClr val="tx1"/>
                </a:solidFill>
                <a:effectLst/>
                <a:latin typeface="Calibri" pitchFamily="-106" charset="0"/>
                <a:ea typeface="Times New Roman" pitchFamily="-106" charset="0"/>
              </a:rPr>
              <a:t>adjustments</a:t>
            </a:r>
            <a:r>
              <a:rPr kumimoji="0" lang="en-US" sz="1000" b="0" i="0" u="none" strike="noStrike" cap="none" normalizeH="0" baseline="0" dirty="0">
                <a:ln>
                  <a:noFill/>
                </a:ln>
                <a:solidFill>
                  <a:schemeClr val="tx1"/>
                </a:solidFill>
                <a:effectLst/>
                <a:latin typeface="Calibri" pitchFamily="-106" charset="0"/>
                <a:ea typeface="Times New Roman" pitchFamily="-106" charset="0"/>
              </a:rPr>
              <a:t>. CTL should distribute staff notification letter, Academic Adjustment Plan, and Daily Symptom Log – Progress Monitoring (PM), to teachers. </a:t>
            </a:r>
            <a:endParaRPr kumimoji="0" lang="en-US" sz="1000" b="0" i="0" u="none" strike="noStrike" cap="none" normalizeH="0" baseline="0" dirty="0" smtClean="0">
              <a:ln>
                <a:noFill/>
              </a:ln>
              <a:solidFill>
                <a:schemeClr val="tx1"/>
              </a:solidFill>
              <a:effectLst/>
              <a:latin typeface="Calibri" pitchFamily="-106" charset="0"/>
              <a:ea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Wingdings" pitchFamily="-106" charset="2"/>
                <a:ea typeface="Cambria" pitchFamily="-106" charset="0"/>
                <a:sym typeface="Wingdings" pitchFamily="-106" charset="2"/>
              </a:rPr>
              <a:t> </a:t>
            </a:r>
            <a:r>
              <a:rPr kumimoji="0" lang="en-US" sz="900" b="0" i="0" u="none" strike="noStrike" cap="none" normalizeH="0" baseline="0" dirty="0" err="1" smtClean="0">
                <a:ln>
                  <a:noFill/>
                </a:ln>
                <a:solidFill>
                  <a:schemeClr val="tx1"/>
                </a:solidFill>
                <a:effectLst/>
                <a:latin typeface="Wingdings" pitchFamily="-106" charset="2"/>
                <a:ea typeface="Cambria" pitchFamily="-106" charset="0"/>
                <a:sym typeface="Wingdings" pitchFamily="-106" charset="2"/>
              </a:rPr>
              <a:t></a:t>
            </a:r>
            <a:r>
              <a:rPr kumimoji="0" lang="en-US" sz="900" b="0" i="0" u="none" strike="noStrike" cap="none" normalizeH="0" baseline="0" dirty="0" smtClean="0">
                <a:ln>
                  <a:noFill/>
                </a:ln>
                <a:solidFill>
                  <a:schemeClr val="tx1"/>
                </a:solidFill>
                <a:effectLst/>
                <a:latin typeface="Wingdings" pitchFamily="-106" charset="2"/>
                <a:ea typeface="Cambria" pitchFamily="-106" charset="0"/>
                <a:sym typeface="Wingdings" pitchFamily="-106" charset="2"/>
              </a:rPr>
              <a:t> </a:t>
            </a:r>
            <a:r>
              <a:rPr kumimoji="0" lang="en-US" sz="900" b="0" i="0" u="none" strike="noStrike" cap="none" normalizeH="0" baseline="0" dirty="0" smtClean="0">
                <a:ln>
                  <a:noFill/>
                </a:ln>
                <a:solidFill>
                  <a:schemeClr val="tx1"/>
                </a:solidFill>
                <a:effectLst/>
                <a:latin typeface="Calibri" pitchFamily="-106" charset="0"/>
                <a:ea typeface="ＭＳ Ｐゴシック" pitchFamily="-106" charset="-128"/>
              </a:rPr>
              <a:t>Symptom </a:t>
            </a:r>
            <a:r>
              <a:rPr kumimoji="0" lang="en-US" sz="900" b="0" i="0" u="none" strike="noStrike" cap="none" normalizeH="0" baseline="0" dirty="0">
                <a:ln>
                  <a:noFill/>
                </a:ln>
                <a:solidFill>
                  <a:schemeClr val="tx1"/>
                </a:solidFill>
                <a:effectLst/>
                <a:latin typeface="Calibri" pitchFamily="-106" charset="0"/>
                <a:ea typeface="ＭＳ Ｐゴシック" pitchFamily="-106" charset="-128"/>
              </a:rPr>
              <a:t>Log – PM to be completed </a:t>
            </a:r>
            <a:r>
              <a:rPr kumimoji="0" lang="en-US" sz="900" b="0" i="1" u="none" strike="noStrike" cap="none" normalizeH="0" baseline="0" dirty="0">
                <a:ln>
                  <a:noFill/>
                </a:ln>
                <a:solidFill>
                  <a:schemeClr val="tx1"/>
                </a:solidFill>
                <a:effectLst/>
                <a:latin typeface="Calibri" pitchFamily="-106" charset="0"/>
                <a:ea typeface="ＭＳ Ｐゴシック" pitchFamily="-106" charset="-128"/>
              </a:rPr>
              <a:t>at</a:t>
            </a:r>
            <a:r>
              <a:rPr kumimoji="0" lang="en-US" sz="900" b="0" i="1" u="none" strike="noStrike" cap="none" normalizeH="0" baseline="0" dirty="0" smtClean="0">
                <a:ln>
                  <a:noFill/>
                </a:ln>
                <a:solidFill>
                  <a:schemeClr val="tx1"/>
                </a:solidFill>
                <a:effectLst/>
                <a:latin typeface="Calibri" pitchFamily="-106" charset="0"/>
                <a:ea typeface="ＭＳ Ｐゴシック" pitchFamily="-106" charset="-128"/>
              </a:rPr>
              <a:t> </a:t>
            </a:r>
            <a:r>
              <a:rPr kumimoji="0" lang="en-US" sz="900" b="0" i="1" u="none" strike="noStrike" cap="none" normalizeH="0" dirty="0" smtClean="0">
                <a:ln>
                  <a:noFill/>
                </a:ln>
                <a:solidFill>
                  <a:schemeClr val="tx1"/>
                </a:solidFill>
                <a:effectLst/>
                <a:latin typeface="Calibri" pitchFamily="-106" charset="0"/>
                <a:ea typeface="ＭＳ Ｐゴシック" pitchFamily="-106" charset="-128"/>
              </a:rPr>
              <a:t>   </a:t>
            </a:r>
            <a:r>
              <a:rPr kumimoji="0" lang="en-US" sz="900" b="0" i="1" u="none" strike="noStrike" cap="none" normalizeH="0" baseline="0" dirty="0" smtClean="0">
                <a:ln>
                  <a:noFill/>
                </a:ln>
                <a:solidFill>
                  <a:schemeClr val="tx1"/>
                </a:solidFill>
                <a:effectLst/>
                <a:latin typeface="Calibri" pitchFamily="-106" charset="0"/>
                <a:ea typeface="ＭＳ Ｐゴシック" pitchFamily="-106" charset="-128"/>
              </a:rPr>
              <a:t>least</a:t>
            </a:r>
            <a:r>
              <a:rPr kumimoji="0" lang="en-US" sz="900" b="0" i="0" u="none" strike="noStrike" cap="none" normalizeH="0" baseline="0" dirty="0" smtClean="0">
                <a:ln>
                  <a:noFill/>
                </a:ln>
                <a:solidFill>
                  <a:schemeClr val="tx1"/>
                </a:solidFill>
                <a:effectLst/>
                <a:latin typeface="Calibri" pitchFamily="-106" charset="0"/>
                <a:ea typeface="ＭＳ Ｐゴシック" pitchFamily="-106" charset="-128"/>
              </a:rPr>
              <a:t> </a:t>
            </a:r>
            <a:r>
              <a:rPr kumimoji="0" lang="en-US" sz="900" b="0" i="0" u="none" strike="noStrike" cap="none" normalizeH="0" baseline="0" dirty="0">
                <a:ln>
                  <a:noFill/>
                </a:ln>
                <a:solidFill>
                  <a:schemeClr val="tx1"/>
                </a:solidFill>
                <a:effectLst/>
                <a:latin typeface="Calibri" pitchFamily="-106" charset="0"/>
                <a:ea typeface="ＭＳ Ｐゴシック" pitchFamily="-106" charset="-128"/>
              </a:rPr>
              <a:t>weekly by teachers and returned to </a:t>
            </a:r>
            <a:r>
              <a:rPr kumimoji="0" lang="en-US" sz="900" b="0" i="0" u="none" strike="noStrike" cap="none" normalizeH="0" baseline="0" dirty="0" smtClean="0">
                <a:ln>
                  <a:noFill/>
                </a:ln>
                <a:solidFill>
                  <a:schemeClr val="tx1"/>
                </a:solidFill>
                <a:effectLst/>
                <a:latin typeface="Calibri" pitchFamily="-106" charset="0"/>
                <a:ea typeface="ＭＳ Ｐゴシック" pitchFamily="-106" charset="-128"/>
              </a:rPr>
              <a:t>CTL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Wingdings" pitchFamily="-106" charset="2"/>
                <a:ea typeface="Cambria" pitchFamily="-106" charset="0"/>
                <a:sym typeface="Wingdings" pitchFamily="-106" charset="2"/>
              </a:rPr>
              <a:t> </a:t>
            </a:r>
            <a:r>
              <a:rPr kumimoji="0" lang="en-US" sz="900" b="0" i="0" u="none" strike="noStrike" cap="none" normalizeH="0" baseline="0" dirty="0" err="1" smtClean="0">
                <a:ln>
                  <a:noFill/>
                </a:ln>
                <a:solidFill>
                  <a:schemeClr val="tx1"/>
                </a:solidFill>
                <a:effectLst/>
                <a:latin typeface="Wingdings" pitchFamily="-106" charset="2"/>
                <a:ea typeface="Cambria" pitchFamily="-106" charset="0"/>
                <a:sym typeface="Wingdings" pitchFamily="-106" charset="2"/>
              </a:rPr>
              <a:t></a:t>
            </a:r>
            <a:r>
              <a:rPr kumimoji="0" lang="en-US" sz="900" b="0" i="0" u="none" strike="noStrike" cap="none" normalizeH="0" baseline="0" dirty="0" smtClean="0">
                <a:ln>
                  <a:noFill/>
                </a:ln>
                <a:solidFill>
                  <a:schemeClr val="tx1"/>
                </a:solidFill>
                <a:effectLst/>
                <a:latin typeface="Wingdings" pitchFamily="-106" charset="2"/>
                <a:ea typeface="Cambria" pitchFamily="-106" charset="0"/>
                <a:sym typeface="Wingdings" pitchFamily="-106" charset="2"/>
              </a:rPr>
              <a:t> </a:t>
            </a:r>
            <a:r>
              <a:rPr kumimoji="0" lang="en-US" sz="900" b="0" i="0" u="none" strike="noStrike" cap="none" normalizeH="0" baseline="0" dirty="0" smtClean="0">
                <a:ln>
                  <a:noFill/>
                </a:ln>
                <a:solidFill>
                  <a:schemeClr val="tx1"/>
                </a:solidFill>
                <a:effectLst/>
                <a:latin typeface="Calibri" pitchFamily="-106" charset="0"/>
                <a:ea typeface="ＭＳ Ｐゴシック" pitchFamily="-106" charset="-128"/>
              </a:rPr>
              <a:t>Encourage teachers to report signs and symptoms that may be observed in class to the CTL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Wingdings" pitchFamily="-106" charset="2"/>
                <a:ea typeface="Cambria" pitchFamily="-106" charset="0"/>
                <a:sym typeface="Wingdings" pitchFamily="-106" charset="2"/>
              </a:rPr>
              <a:t> </a:t>
            </a:r>
            <a:r>
              <a:rPr kumimoji="0" lang="en-US" sz="900" b="0" i="0" u="none" strike="noStrike" cap="none" normalizeH="0" baseline="0" dirty="0" err="1" smtClean="0">
                <a:ln>
                  <a:noFill/>
                </a:ln>
                <a:solidFill>
                  <a:schemeClr val="tx1"/>
                </a:solidFill>
                <a:effectLst/>
                <a:latin typeface="Wingdings" pitchFamily="-106" charset="2"/>
                <a:ea typeface="Cambria" pitchFamily="-106" charset="0"/>
                <a:sym typeface="Wingdings" pitchFamily="-106" charset="2"/>
              </a:rPr>
              <a:t></a:t>
            </a:r>
            <a:r>
              <a:rPr kumimoji="0" lang="en-US" sz="900" b="0" i="0" u="none" strike="noStrike" cap="none" normalizeH="0" baseline="0" dirty="0" smtClean="0">
                <a:ln>
                  <a:noFill/>
                </a:ln>
                <a:solidFill>
                  <a:schemeClr val="tx1"/>
                </a:solidFill>
                <a:effectLst/>
                <a:latin typeface="Wingdings" pitchFamily="-106" charset="2"/>
                <a:ea typeface="Cambria" pitchFamily="-106" charset="0"/>
                <a:sym typeface="Wingdings" pitchFamily="-106" charset="2"/>
              </a:rPr>
              <a:t> </a:t>
            </a:r>
            <a:r>
              <a:rPr kumimoji="0" lang="en-US" sz="900" b="0" i="0" u="none" strike="noStrike" cap="none" normalizeH="0" baseline="0" dirty="0" smtClean="0">
                <a:ln>
                  <a:noFill/>
                </a:ln>
                <a:solidFill>
                  <a:schemeClr val="tx1"/>
                </a:solidFill>
                <a:effectLst/>
                <a:latin typeface="Calibri" pitchFamily="-106" charset="0"/>
                <a:ea typeface="ＭＳ Ｐゴシック" pitchFamily="-106" charset="-128"/>
              </a:rPr>
              <a:t>Plan to re-evaluate plan if student is having daily moderate-severe symptoms at school the first week.</a:t>
            </a:r>
            <a:endParaRPr kumimoji="0" lang="en-US" sz="900" b="0" i="0" u="none" strike="noStrike" cap="none" normalizeH="0" baseline="0" dirty="0">
              <a:ln>
                <a:noFill/>
              </a:ln>
              <a:solidFill>
                <a:schemeClr val="tx1"/>
              </a:solidFill>
              <a:effectLst/>
              <a:latin typeface="Calibri" pitchFamily="-106" charset="0"/>
              <a:ea typeface="ＭＳ Ｐゴシック" pitchFamily="-106" charset="-128"/>
            </a:endParaRPr>
          </a:p>
        </p:txBody>
      </p:sp>
    </p:spTree>
    <p:extLst>
      <p:ext uri="{BB962C8B-B14F-4D97-AF65-F5344CB8AC3E}">
        <p14:creationId xmlns:p14="http://schemas.microsoft.com/office/powerpoint/2010/main" val="42163343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2"/>
          <a:stretch>
            <a:fillRect/>
          </a:stretch>
        </p:blipFill>
        <p:spPr>
          <a:xfrm>
            <a:off x="-228600" y="-76200"/>
            <a:ext cx="9372600" cy="1443789"/>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sz="3600" dirty="0" smtClean="0">
                <a:solidFill>
                  <a:schemeClr val="bg1"/>
                </a:solidFill>
                <a:latin typeface="Arial Rounded MT Bold" panose="020F0704030504030204" pitchFamily="34" charset="0"/>
              </a:rPr>
              <a:t>Concussion Team Process</a:t>
            </a:r>
            <a:endParaRPr lang="en-US" sz="3600" dirty="0">
              <a:solidFill>
                <a:schemeClr val="bg1"/>
              </a:solidFill>
              <a:latin typeface="Arial Rounded MT Bold" panose="020F0704030504030204" pitchFamily="34" charset="0"/>
            </a:endParaRPr>
          </a:p>
        </p:txBody>
      </p:sp>
      <p:pic>
        <p:nvPicPr>
          <p:cNvPr id="6" name="Picture 5" descr="ONE Academic.jpg"/>
          <p:cNvPicPr>
            <a:picLocks noChangeAspect="1"/>
          </p:cNvPicPr>
          <p:nvPr/>
        </p:nvPicPr>
        <p:blipFill>
          <a:blip r:embed="rId3"/>
          <a:stretch>
            <a:fillRect/>
          </a:stretch>
        </p:blipFill>
        <p:spPr>
          <a:xfrm>
            <a:off x="-228600" y="1295400"/>
            <a:ext cx="9372600" cy="5562600"/>
          </a:xfrm>
          <a:prstGeom prst="rect">
            <a:avLst/>
          </a:prstGeom>
        </p:spPr>
      </p:pic>
      <p:sp>
        <p:nvSpPr>
          <p:cNvPr id="7" name="TextBox 6"/>
          <p:cNvSpPr txBox="1"/>
          <p:nvPr/>
        </p:nvSpPr>
        <p:spPr>
          <a:xfrm>
            <a:off x="-152400" y="1437144"/>
            <a:ext cx="9372600" cy="2246769"/>
          </a:xfrm>
          <a:prstGeom prst="rect">
            <a:avLst/>
          </a:prstGeom>
          <a:noFill/>
        </p:spPr>
        <p:txBody>
          <a:bodyPr wrap="square" rtlCol="0">
            <a:spAutoFit/>
          </a:bodyPr>
          <a:lstStyle/>
          <a:p>
            <a:pPr algn="ctr"/>
            <a:r>
              <a:rPr lang="en-US" sz="2800" b="1" dirty="0" smtClean="0">
                <a:solidFill>
                  <a:schemeClr val="bg1"/>
                </a:solidFill>
              </a:rPr>
              <a:t>STEP 1: Concussion is reported to CTL  as soon as possible.</a:t>
            </a: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a:solidFill>
                <a:schemeClr val="bg1"/>
              </a:solidFill>
            </a:endParaRPr>
          </a:p>
        </p:txBody>
      </p:sp>
      <p:sp>
        <p:nvSpPr>
          <p:cNvPr id="8" name="TextBox 7"/>
          <p:cNvSpPr txBox="1"/>
          <p:nvPr/>
        </p:nvSpPr>
        <p:spPr>
          <a:xfrm>
            <a:off x="533400" y="2667000"/>
            <a:ext cx="7848600" cy="4708981"/>
          </a:xfrm>
          <a:prstGeom prst="rect">
            <a:avLst/>
          </a:prstGeom>
          <a:noFill/>
        </p:spPr>
        <p:txBody>
          <a:bodyPr wrap="square" rtlCol="0">
            <a:spAutoFit/>
          </a:bodyPr>
          <a:lstStyle/>
          <a:p>
            <a:r>
              <a:rPr lang="en-US" sz="2000" dirty="0" smtClean="0">
                <a:solidFill>
                  <a:schemeClr val="bg1"/>
                </a:solidFill>
              </a:rPr>
              <a:t>• At the beginning of school year, CTL should be identified to teachers, coaches, parents and administrators so the responsible adults know who to report injuries to.</a:t>
            </a:r>
          </a:p>
          <a:p>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 Anyone in the school community who suspects a concussion should contact the CTL right away so the student can be referred for proper evaluation.</a:t>
            </a:r>
          </a:p>
          <a:p>
            <a:endParaRPr lang="en-US" sz="2000" dirty="0" smtClean="0">
              <a:solidFill>
                <a:schemeClr val="bg1"/>
              </a:solidFill>
            </a:endParaRPr>
          </a:p>
          <a:p>
            <a:r>
              <a:rPr lang="en-US" sz="2000" dirty="0" smtClean="0">
                <a:solidFill>
                  <a:schemeClr val="bg1"/>
                </a:solidFill>
              </a:rPr>
              <a:t>• CTL should review cumulative student file to see if concussion file exists from previous injury</a:t>
            </a:r>
          </a:p>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6595563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Athletic.jpg"/>
          <p:cNvPicPr>
            <a:picLocks noChangeAspect="1"/>
          </p:cNvPicPr>
          <p:nvPr/>
        </p:nvPicPr>
        <p:blipFill>
          <a:blip r:embed="rId2"/>
          <a:stretch>
            <a:fillRect/>
          </a:stretch>
        </p:blipFill>
        <p:spPr>
          <a:xfrm>
            <a:off x="-152400" y="-152400"/>
            <a:ext cx="9525000" cy="7239000"/>
          </a:xfrm>
          <a:prstGeom prst="rect">
            <a:avLst/>
          </a:prstGeom>
        </p:spPr>
      </p:pic>
      <p:sp>
        <p:nvSpPr>
          <p:cNvPr id="7" name="TextBox 6"/>
          <p:cNvSpPr txBox="1"/>
          <p:nvPr/>
        </p:nvSpPr>
        <p:spPr>
          <a:xfrm>
            <a:off x="457200" y="253186"/>
            <a:ext cx="8305800" cy="1877437"/>
          </a:xfrm>
          <a:prstGeom prst="rect">
            <a:avLst/>
          </a:prstGeom>
          <a:noFill/>
        </p:spPr>
        <p:txBody>
          <a:bodyPr wrap="square" rtlCol="0">
            <a:spAutoFit/>
          </a:bodyPr>
          <a:lstStyle/>
          <a:p>
            <a:pPr algn="ctr"/>
            <a:r>
              <a:rPr lang="en-US" sz="2800" b="1" dirty="0" smtClean="0">
                <a:solidFill>
                  <a:srgbClr val="FFFFFF"/>
                </a:solidFill>
              </a:rPr>
              <a:t>STEP 2: Contact student and family and meet with the student upon return to school. </a:t>
            </a:r>
            <a:endParaRPr lang="en-US" sz="2000" b="1" dirty="0" smtClean="0">
              <a:solidFill>
                <a:srgbClr val="FFFFFF"/>
              </a:solidFill>
            </a:endParaRPr>
          </a:p>
          <a:p>
            <a:pPr algn="ctr"/>
            <a:endParaRPr lang="en-US" sz="2000" b="1" dirty="0" smtClean="0">
              <a:solidFill>
                <a:srgbClr val="FFFFFF"/>
              </a:solidFill>
            </a:endParaRPr>
          </a:p>
          <a:p>
            <a:pPr algn="ctr"/>
            <a:endParaRPr lang="en-US" sz="2000" b="1" dirty="0" smtClean="0">
              <a:solidFill>
                <a:srgbClr val="FFFFFF"/>
              </a:solidFill>
            </a:endParaRPr>
          </a:p>
          <a:p>
            <a:pPr algn="ctr"/>
            <a:endParaRPr lang="en-US" sz="2000" b="1" dirty="0">
              <a:solidFill>
                <a:srgbClr val="FFFFFF"/>
              </a:solidFill>
            </a:endParaRPr>
          </a:p>
        </p:txBody>
      </p:sp>
      <p:sp>
        <p:nvSpPr>
          <p:cNvPr id="8" name="TextBox 7"/>
          <p:cNvSpPr txBox="1"/>
          <p:nvPr/>
        </p:nvSpPr>
        <p:spPr>
          <a:xfrm>
            <a:off x="609600" y="1600200"/>
            <a:ext cx="8077200" cy="3477875"/>
          </a:xfrm>
          <a:prstGeom prst="rect">
            <a:avLst/>
          </a:prstGeom>
          <a:noFill/>
        </p:spPr>
        <p:txBody>
          <a:bodyPr wrap="square" rtlCol="0">
            <a:spAutoFit/>
          </a:bodyPr>
          <a:lstStyle/>
          <a:p>
            <a:r>
              <a:rPr lang="en-US" sz="2000" dirty="0" smtClean="0">
                <a:solidFill>
                  <a:srgbClr val="FFFFFF"/>
                </a:solidFill>
              </a:rPr>
              <a:t>•  CTL explains his/her role &amp; provides contact information </a:t>
            </a:r>
          </a:p>
          <a:p>
            <a:endParaRPr lang="en-US" sz="2000" dirty="0" smtClean="0">
              <a:solidFill>
                <a:srgbClr val="FFFFFF"/>
              </a:solidFill>
            </a:endParaRPr>
          </a:p>
          <a:p>
            <a:r>
              <a:rPr lang="en-US" sz="2000" dirty="0" smtClean="0">
                <a:solidFill>
                  <a:srgbClr val="FFFFFF"/>
                </a:solidFill>
              </a:rPr>
              <a:t>•  CTL explains the steps in the management process</a:t>
            </a:r>
          </a:p>
          <a:p>
            <a:endParaRPr lang="en-US" sz="2000" dirty="0" smtClean="0">
              <a:solidFill>
                <a:srgbClr val="FFFFFF"/>
              </a:solidFill>
            </a:endParaRPr>
          </a:p>
          <a:p>
            <a:r>
              <a:rPr lang="en-US" sz="2000" dirty="0" smtClean="0">
                <a:solidFill>
                  <a:srgbClr val="FFFFFF"/>
                </a:solidFill>
              </a:rPr>
              <a:t>•  CTL explains the responsibilities of the student &amp; family</a:t>
            </a:r>
          </a:p>
          <a:p>
            <a:pPr lvl="1"/>
            <a:r>
              <a:rPr lang="en-US" sz="2000" dirty="0" smtClean="0">
                <a:solidFill>
                  <a:srgbClr val="FFFFFF"/>
                </a:solidFill>
              </a:rPr>
              <a:t>- Honest communication</a:t>
            </a:r>
          </a:p>
          <a:p>
            <a:pPr lvl="1">
              <a:buFontTx/>
              <a:buChar char="-"/>
            </a:pPr>
            <a:r>
              <a:rPr lang="en-US" sz="2000" dirty="0" smtClean="0">
                <a:solidFill>
                  <a:srgbClr val="FFFFFF"/>
                </a:solidFill>
              </a:rPr>
              <a:t> Follow recommendations</a:t>
            </a:r>
          </a:p>
          <a:p>
            <a:pPr lvl="1">
              <a:buFontTx/>
              <a:buChar char="-"/>
            </a:pPr>
            <a:r>
              <a:rPr lang="en-US" sz="2000" dirty="0" smtClean="0">
                <a:solidFill>
                  <a:srgbClr val="FFFFFF"/>
                </a:solidFill>
              </a:rPr>
              <a:t> Forward physician notes &amp; other relevant documentation</a:t>
            </a:r>
          </a:p>
          <a:p>
            <a:pPr marL="800100" lvl="1" indent="-342900">
              <a:buFontTx/>
              <a:buChar char="-"/>
            </a:pPr>
            <a:endParaRPr lang="en-US" sz="2000" dirty="0" smtClean="0">
              <a:solidFill>
                <a:srgbClr val="FFFFFF"/>
              </a:solidFill>
            </a:endParaRPr>
          </a:p>
          <a:p>
            <a:r>
              <a:rPr lang="en-US" sz="2000" dirty="0" smtClean="0">
                <a:solidFill>
                  <a:srgbClr val="FFFFFF"/>
                </a:solidFill>
              </a:rPr>
              <a:t>• Explaining responsibilities helps to ensure good communication with, and compliance from, the student and family</a:t>
            </a:r>
            <a:endParaRPr lang="en-US" sz="2000" dirty="0">
              <a:solidFill>
                <a:srgbClr val="FFFFFF"/>
              </a:solidFill>
            </a:endParaRPr>
          </a:p>
        </p:txBody>
      </p:sp>
    </p:spTree>
    <p:extLst>
      <p:ext uri="{BB962C8B-B14F-4D97-AF65-F5344CB8AC3E}">
        <p14:creationId xmlns:p14="http://schemas.microsoft.com/office/powerpoint/2010/main" val="36595563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REE Medical.jpg"/>
          <p:cNvPicPr>
            <a:picLocks noChangeAspect="1"/>
          </p:cNvPicPr>
          <p:nvPr/>
        </p:nvPicPr>
        <p:blipFill>
          <a:blip r:embed="rId2"/>
          <a:stretch>
            <a:fillRect/>
          </a:stretch>
        </p:blipFill>
        <p:spPr>
          <a:xfrm>
            <a:off x="-736601" y="-76200"/>
            <a:ext cx="13099143" cy="7239000"/>
          </a:xfrm>
          <a:prstGeom prst="rect">
            <a:avLst/>
          </a:prstGeom>
        </p:spPr>
      </p:pic>
      <p:sp>
        <p:nvSpPr>
          <p:cNvPr id="7" name="TextBox 6"/>
          <p:cNvSpPr txBox="1"/>
          <p:nvPr/>
        </p:nvSpPr>
        <p:spPr>
          <a:xfrm>
            <a:off x="228600" y="533400"/>
            <a:ext cx="8915400" cy="1815882"/>
          </a:xfrm>
          <a:prstGeom prst="rect">
            <a:avLst/>
          </a:prstGeom>
          <a:noFill/>
        </p:spPr>
        <p:txBody>
          <a:bodyPr wrap="square" rtlCol="0">
            <a:spAutoFit/>
          </a:bodyPr>
          <a:lstStyle/>
          <a:p>
            <a:pPr algn="ctr"/>
            <a:r>
              <a:rPr lang="en-US" sz="2800" b="1" dirty="0" smtClean="0">
                <a:solidFill>
                  <a:schemeClr val="bg1"/>
                </a:solidFill>
              </a:rPr>
              <a:t>STEP 3: Assess medical needs</a:t>
            </a: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a:solidFill>
                <a:schemeClr val="bg1"/>
              </a:solidFill>
            </a:endParaRPr>
          </a:p>
        </p:txBody>
      </p:sp>
      <p:sp>
        <p:nvSpPr>
          <p:cNvPr id="8" name="TextBox 7"/>
          <p:cNvSpPr txBox="1"/>
          <p:nvPr/>
        </p:nvSpPr>
        <p:spPr>
          <a:xfrm>
            <a:off x="228600" y="1295400"/>
            <a:ext cx="8001000" cy="5350183"/>
          </a:xfrm>
          <a:prstGeom prst="rect">
            <a:avLst/>
          </a:prstGeom>
          <a:noFill/>
        </p:spPr>
        <p:txBody>
          <a:bodyPr wrap="square" rtlCol="0">
            <a:spAutoFit/>
          </a:bodyPr>
          <a:lstStyle/>
          <a:p>
            <a:pPr>
              <a:spcBef>
                <a:spcPts val="500"/>
              </a:spcBef>
              <a:spcAft>
                <a:spcPts val="500"/>
              </a:spcAft>
            </a:pPr>
            <a:r>
              <a:rPr lang="en-US" sz="2000" dirty="0" smtClean="0">
                <a:solidFill>
                  <a:schemeClr val="bg1"/>
                </a:solidFill>
              </a:rPr>
              <a:t>• The CTL or another designated concussion team member will determine if the student has been evaluated by an athletic trainer or physician, and if the student has documentation from the provider concerning school/activity restrictions and adjustments.</a:t>
            </a:r>
          </a:p>
          <a:p>
            <a:pPr>
              <a:spcBef>
                <a:spcPts val="500"/>
              </a:spcBef>
              <a:spcAft>
                <a:spcPts val="500"/>
              </a:spcAft>
            </a:pPr>
            <a:r>
              <a:rPr lang="en-US" sz="2000" dirty="0" smtClean="0">
                <a:solidFill>
                  <a:schemeClr val="bg1"/>
                </a:solidFill>
              </a:rPr>
              <a:t>• If no recommendations are available, the CTL or team member should assess symptoms to determine if the student will benefit from being in school or if attendance is likely to be counterproductive.</a:t>
            </a:r>
          </a:p>
          <a:p>
            <a:pPr>
              <a:spcBef>
                <a:spcPts val="500"/>
              </a:spcBef>
              <a:spcAft>
                <a:spcPts val="500"/>
              </a:spcAft>
            </a:pPr>
            <a:r>
              <a:rPr lang="en-US" sz="2000" dirty="0" smtClean="0">
                <a:solidFill>
                  <a:srgbClr val="FFFF00"/>
                </a:solidFill>
              </a:rPr>
              <a:t>See Symptom Log</a:t>
            </a:r>
          </a:p>
          <a:p>
            <a:pPr marL="800100" lvl="1" indent="-342900">
              <a:spcBef>
                <a:spcPts val="500"/>
              </a:spcBef>
              <a:spcAft>
                <a:spcPts val="500"/>
              </a:spcAft>
              <a:buFont typeface="Arial" panose="020B0604020202020204" pitchFamily="34" charset="0"/>
              <a:buChar char="•"/>
            </a:pPr>
            <a:r>
              <a:rPr lang="en-US" sz="2000" dirty="0" err="1" smtClean="0">
                <a:solidFill>
                  <a:schemeClr val="bg1"/>
                </a:solidFill>
              </a:rPr>
              <a:t>i</a:t>
            </a:r>
            <a:r>
              <a:rPr lang="en-US" sz="2000" dirty="0" smtClean="0">
                <a:solidFill>
                  <a:schemeClr val="bg1"/>
                </a:solidFill>
              </a:rPr>
              <a:t>. If symptoms are significant or severe, the student may need to be sent home.</a:t>
            </a:r>
          </a:p>
          <a:p>
            <a:pPr marL="800100" lvl="1" indent="-342900">
              <a:spcBef>
                <a:spcPts val="500"/>
              </a:spcBef>
              <a:spcAft>
                <a:spcPts val="500"/>
              </a:spcAft>
              <a:buFont typeface="Arial" panose="020B0604020202020204" pitchFamily="34" charset="0"/>
              <a:buChar char="•"/>
            </a:pPr>
            <a:r>
              <a:rPr lang="en-US" sz="2000" dirty="0" smtClean="0">
                <a:solidFill>
                  <a:schemeClr val="bg1"/>
                </a:solidFill>
              </a:rPr>
              <a:t>ii. If symptoms are manageable and not becoming significantly worse by attending school, the student may continue to step 4.</a:t>
            </a:r>
          </a:p>
          <a:p>
            <a:pPr>
              <a:spcBef>
                <a:spcPts val="500"/>
              </a:spcBef>
              <a:spcAft>
                <a:spcPts val="500"/>
              </a:spcAft>
            </a:pPr>
            <a:r>
              <a:rPr lang="en-US" sz="2000" dirty="0" smtClean="0">
                <a:solidFill>
                  <a:schemeClr val="bg1"/>
                </a:solidFill>
              </a:rPr>
              <a:t>• Document as required. CTL get signed Medical Release form from Parent/Guardian for communication between school and physician, if needed. CTL start folder for student.</a:t>
            </a:r>
            <a:endParaRPr lang="en-US" sz="2000" dirty="0">
              <a:solidFill>
                <a:schemeClr val="bg1"/>
              </a:solidFill>
            </a:endParaRPr>
          </a:p>
        </p:txBody>
      </p:sp>
    </p:spTree>
    <p:extLst>
      <p:ext uri="{BB962C8B-B14F-4D97-AF65-F5344CB8AC3E}">
        <p14:creationId xmlns:p14="http://schemas.microsoft.com/office/powerpoint/2010/main" val="36595563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Y.jpg"/>
          <p:cNvPicPr>
            <a:picLocks noChangeAspect="1"/>
          </p:cNvPicPr>
          <p:nvPr/>
        </p:nvPicPr>
        <p:blipFill>
          <a:blip r:embed="rId2"/>
          <a:stretch>
            <a:fillRect/>
          </a:stretch>
        </p:blipFill>
        <p:spPr>
          <a:xfrm>
            <a:off x="-520908" y="-152400"/>
            <a:ext cx="11242621" cy="7086600"/>
          </a:xfrm>
          <a:prstGeom prst="rect">
            <a:avLst/>
          </a:prstGeom>
        </p:spPr>
      </p:pic>
      <p:sp>
        <p:nvSpPr>
          <p:cNvPr id="7" name="TextBox 6"/>
          <p:cNvSpPr txBox="1"/>
          <p:nvPr/>
        </p:nvSpPr>
        <p:spPr>
          <a:xfrm>
            <a:off x="242230" y="457200"/>
            <a:ext cx="8901770" cy="2246769"/>
          </a:xfrm>
          <a:prstGeom prst="rect">
            <a:avLst/>
          </a:prstGeom>
          <a:noFill/>
        </p:spPr>
        <p:txBody>
          <a:bodyPr wrap="square" rtlCol="0">
            <a:spAutoFit/>
          </a:bodyPr>
          <a:lstStyle/>
          <a:p>
            <a:pPr algn="ctr"/>
            <a:r>
              <a:rPr lang="en-US" sz="2800" b="1" dirty="0" smtClean="0">
                <a:solidFill>
                  <a:schemeClr val="bg1"/>
                </a:solidFill>
              </a:rPr>
              <a:t>STEP 4: Assess academic needs</a:t>
            </a: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a:solidFill>
                <a:schemeClr val="bg1"/>
              </a:solidFill>
            </a:endParaRPr>
          </a:p>
        </p:txBody>
      </p:sp>
      <p:sp>
        <p:nvSpPr>
          <p:cNvPr id="8" name="TextBox 7"/>
          <p:cNvSpPr txBox="1"/>
          <p:nvPr/>
        </p:nvSpPr>
        <p:spPr>
          <a:xfrm>
            <a:off x="228600" y="1706701"/>
            <a:ext cx="9144000" cy="2554545"/>
          </a:xfrm>
          <a:prstGeom prst="rect">
            <a:avLst/>
          </a:prstGeom>
          <a:noFill/>
        </p:spPr>
        <p:txBody>
          <a:bodyPr wrap="square" rtlCol="0">
            <a:spAutoFit/>
          </a:bodyPr>
          <a:lstStyle/>
          <a:p>
            <a:r>
              <a:rPr lang="en-US" sz="2000" dirty="0" smtClean="0">
                <a:solidFill>
                  <a:schemeClr val="bg1"/>
                </a:solidFill>
              </a:rPr>
              <a:t>• If there are academic recommendations from the health care provider, the CTL or designated team member should specify those general recommendations.</a:t>
            </a:r>
          </a:p>
          <a:p>
            <a:endParaRPr lang="en-US" sz="2000" dirty="0" smtClean="0">
              <a:solidFill>
                <a:schemeClr val="bg1"/>
              </a:solidFill>
            </a:endParaRPr>
          </a:p>
          <a:p>
            <a:r>
              <a:rPr lang="en-US" sz="2000" dirty="0" smtClean="0">
                <a:solidFill>
                  <a:schemeClr val="bg1"/>
                </a:solidFill>
              </a:rPr>
              <a:t>• If no recommendations are available, the CTL or designated team member should assess the student’s academic needs. </a:t>
            </a:r>
          </a:p>
          <a:p>
            <a:r>
              <a:rPr lang="en-US" sz="2000" dirty="0" smtClean="0">
                <a:solidFill>
                  <a:srgbClr val="FFFF00"/>
                </a:solidFill>
              </a:rPr>
              <a:t>See </a:t>
            </a:r>
            <a:r>
              <a:rPr lang="en-US" sz="2000" dirty="0">
                <a:solidFill>
                  <a:srgbClr val="FFFF00"/>
                </a:solidFill>
              </a:rPr>
              <a:t>f</a:t>
            </a:r>
            <a:r>
              <a:rPr lang="en-US" sz="2000" dirty="0" smtClean="0">
                <a:solidFill>
                  <a:srgbClr val="FFFF00"/>
                </a:solidFill>
              </a:rPr>
              <a:t>orm titled Academic Adjustments: Concussion</a:t>
            </a:r>
          </a:p>
          <a:p>
            <a:endParaRPr lang="en-US" sz="2000" dirty="0" smtClean="0">
              <a:solidFill>
                <a:schemeClr val="bg1"/>
              </a:solidFill>
            </a:endParaRPr>
          </a:p>
          <a:p>
            <a:r>
              <a:rPr lang="en-US" sz="2000" dirty="0" smtClean="0">
                <a:solidFill>
                  <a:schemeClr val="bg1"/>
                </a:solidFill>
              </a:rPr>
              <a:t>• Document as required. CTL add student to Case Tracking Form.</a:t>
            </a:r>
            <a:endParaRPr lang="en-US" sz="2000" dirty="0">
              <a:solidFill>
                <a:schemeClr val="bg1"/>
              </a:solidFill>
            </a:endParaRPr>
          </a:p>
        </p:txBody>
      </p:sp>
    </p:spTree>
    <p:extLst>
      <p:ext uri="{BB962C8B-B14F-4D97-AF65-F5344CB8AC3E}">
        <p14:creationId xmlns:p14="http://schemas.microsoft.com/office/powerpoint/2010/main" val="36595563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UR Medicalll.jpg"/>
          <p:cNvPicPr>
            <a:picLocks noChangeAspect="1"/>
          </p:cNvPicPr>
          <p:nvPr/>
        </p:nvPicPr>
        <p:blipFill>
          <a:blip r:embed="rId2"/>
          <a:stretch>
            <a:fillRect/>
          </a:stretch>
        </p:blipFill>
        <p:spPr>
          <a:xfrm>
            <a:off x="-152400" y="-228600"/>
            <a:ext cx="9525000" cy="7239000"/>
          </a:xfrm>
          <a:prstGeom prst="rect">
            <a:avLst/>
          </a:prstGeom>
        </p:spPr>
      </p:pic>
      <p:sp>
        <p:nvSpPr>
          <p:cNvPr id="7" name="TextBox 6"/>
          <p:cNvSpPr txBox="1"/>
          <p:nvPr/>
        </p:nvSpPr>
        <p:spPr>
          <a:xfrm>
            <a:off x="228600" y="2190690"/>
            <a:ext cx="8915400" cy="4401205"/>
          </a:xfrm>
          <a:prstGeom prst="rect">
            <a:avLst/>
          </a:prstGeom>
          <a:noFill/>
        </p:spPr>
        <p:txBody>
          <a:bodyPr wrap="square" rtlCol="0">
            <a:spAutoFit/>
          </a:bodyPr>
          <a:lstStyle/>
          <a:p>
            <a:pPr algn="ctr"/>
            <a:r>
              <a:rPr lang="en-US" sz="2800" b="1" dirty="0" smtClean="0">
                <a:solidFill>
                  <a:schemeClr val="bg1"/>
                </a:solidFill>
              </a:rPr>
              <a:t>STEP 5: Distribute adjustments to teachers in writing. Contact family (and if applicable, coach and athletic trainer) with relevant academic/medical updates and plan, as needed. Document as required.</a:t>
            </a: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a:solidFill>
                <a:schemeClr val="bg1"/>
              </a:solidFill>
            </a:endParaRPr>
          </a:p>
        </p:txBody>
      </p:sp>
      <p:sp>
        <p:nvSpPr>
          <p:cNvPr id="4" name="Rectangle 3"/>
          <p:cNvSpPr/>
          <p:nvPr/>
        </p:nvSpPr>
        <p:spPr>
          <a:xfrm>
            <a:off x="533400" y="4114800"/>
            <a:ext cx="7772400" cy="1661993"/>
          </a:xfrm>
          <a:prstGeom prst="rect">
            <a:avLst/>
          </a:prstGeom>
        </p:spPr>
        <p:txBody>
          <a:bodyPr wrap="square">
            <a:spAutoFit/>
          </a:bodyPr>
          <a:lstStyle/>
          <a:p>
            <a:r>
              <a:rPr lang="en-US" sz="2400" dirty="0" smtClean="0">
                <a:solidFill>
                  <a:schemeClr val="bg1"/>
                </a:solidFill>
              </a:rPr>
              <a:t>• Notify team about student and distribute Symptom Log – Progress Monitoring.</a:t>
            </a:r>
          </a:p>
          <a:p>
            <a:endParaRPr lang="en-US" dirty="0" smtClean="0">
              <a:solidFill>
                <a:schemeClr val="bg1"/>
              </a:solidFill>
            </a:endParaRPr>
          </a:p>
          <a:p>
            <a:r>
              <a:rPr lang="en-US" dirty="0" smtClean="0">
                <a:solidFill>
                  <a:schemeClr val="bg1"/>
                </a:solidFill>
              </a:rPr>
              <a:t> </a:t>
            </a:r>
          </a:p>
          <a:p>
            <a:endParaRPr lang="en-US" dirty="0"/>
          </a:p>
        </p:txBody>
      </p:sp>
    </p:spTree>
    <p:extLst>
      <p:ext uri="{BB962C8B-B14F-4D97-AF65-F5344CB8AC3E}">
        <p14:creationId xmlns:p14="http://schemas.microsoft.com/office/powerpoint/2010/main" val="36595563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IX.jpg"/>
          <p:cNvPicPr>
            <a:picLocks noChangeAspect="1"/>
          </p:cNvPicPr>
          <p:nvPr/>
        </p:nvPicPr>
        <p:blipFill>
          <a:blip r:embed="rId2"/>
          <a:stretch>
            <a:fillRect/>
          </a:stretch>
        </p:blipFill>
        <p:spPr>
          <a:xfrm>
            <a:off x="-152400" y="-152400"/>
            <a:ext cx="9448800" cy="7010400"/>
          </a:xfrm>
          <a:prstGeom prst="rect">
            <a:avLst/>
          </a:prstGeom>
        </p:spPr>
      </p:pic>
      <p:sp>
        <p:nvSpPr>
          <p:cNvPr id="7" name="TextBox 6"/>
          <p:cNvSpPr txBox="1"/>
          <p:nvPr/>
        </p:nvSpPr>
        <p:spPr>
          <a:xfrm>
            <a:off x="228600" y="384989"/>
            <a:ext cx="8915400" cy="2739211"/>
          </a:xfrm>
          <a:prstGeom prst="rect">
            <a:avLst/>
          </a:prstGeom>
          <a:noFill/>
        </p:spPr>
        <p:txBody>
          <a:bodyPr wrap="square" rtlCol="0">
            <a:spAutoFit/>
          </a:bodyPr>
          <a:lstStyle/>
          <a:p>
            <a:pPr algn="ctr"/>
            <a:r>
              <a:rPr lang="en-US" sz="2800" b="1" dirty="0" smtClean="0">
                <a:solidFill>
                  <a:srgbClr val="FFFFFF"/>
                </a:solidFill>
              </a:rPr>
              <a:t>STEP 6: Identify appropriate timeframe for re-assessment of needs, and using feedback from teams, re-start process at step 3 or 4.</a:t>
            </a:r>
          </a:p>
          <a:p>
            <a:pPr algn="ctr"/>
            <a:endParaRPr lang="en-US" sz="2200" b="1" dirty="0" smtClean="0">
              <a:solidFill>
                <a:srgbClr val="FFFFFF"/>
              </a:solidFill>
            </a:endParaRPr>
          </a:p>
          <a:p>
            <a:pPr algn="ctr"/>
            <a:endParaRPr lang="en-US" sz="2200" b="1" dirty="0" smtClean="0">
              <a:solidFill>
                <a:srgbClr val="FFFFFF"/>
              </a:solidFill>
            </a:endParaRPr>
          </a:p>
          <a:p>
            <a:pPr algn="ctr"/>
            <a:endParaRPr lang="en-US" sz="2200" b="1" dirty="0" smtClean="0">
              <a:solidFill>
                <a:srgbClr val="FFFFFF"/>
              </a:solidFill>
            </a:endParaRPr>
          </a:p>
          <a:p>
            <a:pPr algn="ctr"/>
            <a:endParaRPr lang="en-US" sz="2200" b="1" dirty="0">
              <a:solidFill>
                <a:srgbClr val="FFFFFF"/>
              </a:solidFill>
            </a:endParaRPr>
          </a:p>
        </p:txBody>
      </p:sp>
      <p:sp>
        <p:nvSpPr>
          <p:cNvPr id="8" name="TextBox 7"/>
          <p:cNvSpPr txBox="1"/>
          <p:nvPr/>
        </p:nvSpPr>
        <p:spPr>
          <a:xfrm>
            <a:off x="152400" y="1828800"/>
            <a:ext cx="9296400" cy="4401205"/>
          </a:xfrm>
          <a:prstGeom prst="rect">
            <a:avLst/>
          </a:prstGeom>
          <a:noFill/>
        </p:spPr>
        <p:txBody>
          <a:bodyPr wrap="square" rtlCol="0">
            <a:spAutoFit/>
          </a:bodyPr>
          <a:lstStyle/>
          <a:p>
            <a:r>
              <a:rPr lang="en-US" sz="2000" dirty="0" smtClean="0">
                <a:solidFill>
                  <a:srgbClr val="FFFFFF"/>
                </a:solidFill>
              </a:rPr>
              <a:t>Re-assess medical and/or academic needs when…</a:t>
            </a:r>
          </a:p>
          <a:p>
            <a:pPr>
              <a:buFont typeface="Arial"/>
              <a:buChar char="•"/>
            </a:pPr>
            <a:r>
              <a:rPr lang="en-US" sz="2000" dirty="0" smtClean="0">
                <a:solidFill>
                  <a:srgbClr val="FFFFFF"/>
                </a:solidFill>
              </a:rPr>
              <a:t> New physician documentation arrives dictating a new course of action</a:t>
            </a:r>
          </a:p>
          <a:p>
            <a:endParaRPr lang="en-US" sz="2000" dirty="0" smtClean="0">
              <a:solidFill>
                <a:srgbClr val="FFFFFF"/>
              </a:solidFill>
            </a:endParaRPr>
          </a:p>
          <a:p>
            <a:pPr>
              <a:buFont typeface="Arial"/>
              <a:buChar char="•"/>
            </a:pPr>
            <a:r>
              <a:rPr lang="en-US" sz="2000" dirty="0" smtClean="0">
                <a:solidFill>
                  <a:srgbClr val="FFFFFF"/>
                </a:solidFill>
              </a:rPr>
              <a:t> Symptoms have changed (and therefore the prior assessment needs to be altered)</a:t>
            </a:r>
          </a:p>
          <a:p>
            <a:endParaRPr lang="en-US" sz="2000" dirty="0" smtClean="0">
              <a:solidFill>
                <a:srgbClr val="FFFFFF"/>
              </a:solidFill>
            </a:endParaRPr>
          </a:p>
          <a:p>
            <a:pPr>
              <a:buFont typeface="Arial"/>
              <a:buChar char="•"/>
            </a:pPr>
            <a:r>
              <a:rPr lang="en-US" sz="2000" dirty="0" smtClean="0">
                <a:solidFill>
                  <a:srgbClr val="FFFFFF"/>
                </a:solidFill>
              </a:rPr>
              <a:t> Symptoms have resolved and are no longer a barrier to school participation or     attendance</a:t>
            </a:r>
          </a:p>
          <a:p>
            <a:pPr>
              <a:buFont typeface="Arial"/>
              <a:buChar char="•"/>
            </a:pPr>
            <a:endParaRPr lang="en-US" sz="2000" dirty="0" smtClean="0">
              <a:solidFill>
                <a:srgbClr val="FFFFFF"/>
              </a:solidFill>
            </a:endParaRPr>
          </a:p>
          <a:p>
            <a:pPr>
              <a:buFont typeface="Arial"/>
              <a:buChar char="•"/>
            </a:pPr>
            <a:r>
              <a:rPr lang="en-US" sz="2000" dirty="0" smtClean="0">
                <a:solidFill>
                  <a:srgbClr val="FFFFFF"/>
                </a:solidFill>
              </a:rPr>
              <a:t> Teachers or parents identify problems in current plan that are not being adequately addressed</a:t>
            </a:r>
          </a:p>
          <a:p>
            <a:pPr>
              <a:buFont typeface="Arial"/>
              <a:buChar char="•"/>
            </a:pPr>
            <a:endParaRPr lang="en-US" sz="2000" dirty="0" smtClean="0">
              <a:solidFill>
                <a:srgbClr val="FFFFFF"/>
              </a:solidFill>
            </a:endParaRPr>
          </a:p>
          <a:p>
            <a:r>
              <a:rPr lang="en-US" sz="2000" dirty="0" smtClean="0">
                <a:solidFill>
                  <a:srgbClr val="FFFFFF"/>
                </a:solidFill>
              </a:rPr>
              <a:t>• Once the re-assessment is complete, document as required, and return to step 5 (notify relevant parties of any changes to the plan), then continue to step 6 </a:t>
            </a:r>
          </a:p>
          <a:p>
            <a:r>
              <a:rPr lang="en-US" sz="2000" dirty="0" smtClean="0">
                <a:solidFill>
                  <a:srgbClr val="FFFFFF"/>
                </a:solidFill>
              </a:rPr>
              <a:t>(identify appropriate timeframe for re-assessment).</a:t>
            </a:r>
            <a:endParaRPr lang="en-US" sz="2000" dirty="0">
              <a:solidFill>
                <a:srgbClr val="FFFFFF"/>
              </a:solidFill>
            </a:endParaRPr>
          </a:p>
        </p:txBody>
      </p:sp>
      <p:sp>
        <p:nvSpPr>
          <p:cNvPr id="11" name="Rectangle 10"/>
          <p:cNvSpPr/>
          <p:nvPr/>
        </p:nvSpPr>
        <p:spPr>
          <a:xfrm>
            <a:off x="0" y="6400800"/>
            <a:ext cx="7924800" cy="276999"/>
          </a:xfrm>
          <a:prstGeom prst="rect">
            <a:avLst/>
          </a:prstGeom>
        </p:spPr>
        <p:txBody>
          <a:bodyPr wrap="square">
            <a:spAutoFit/>
          </a:bodyPr>
          <a:lstStyle/>
          <a:p>
            <a:r>
              <a:rPr lang="en-US" altLang="en-US" sz="1200" dirty="0" smtClean="0">
                <a:solidFill>
                  <a:srgbClr val="FFFFFF"/>
                </a:solidFill>
                <a:latin typeface="+mj-lt"/>
              </a:rPr>
              <a:t>Adapted from: Nationwide Children’s Hospital. </a:t>
            </a:r>
            <a:r>
              <a:rPr lang="en-US" altLang="en-US" sz="1200" i="1" dirty="0" smtClean="0">
                <a:solidFill>
                  <a:srgbClr val="FFFFFF"/>
                </a:solidFill>
                <a:latin typeface="+mj-lt"/>
              </a:rPr>
              <a:t>A School Administrator’s Guide to Academic Concussion Management</a:t>
            </a:r>
            <a:endParaRPr lang="en-US" sz="1200" dirty="0">
              <a:solidFill>
                <a:srgbClr val="FFFFFF"/>
              </a:solidFill>
              <a:latin typeface="+mj-lt"/>
            </a:endParaRPr>
          </a:p>
        </p:txBody>
      </p:sp>
    </p:spTree>
    <p:extLst>
      <p:ext uri="{BB962C8B-B14F-4D97-AF65-F5344CB8AC3E}">
        <p14:creationId xmlns:p14="http://schemas.microsoft.com/office/powerpoint/2010/main" val="3659556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EW.ai"/>
          <p:cNvPicPr>
            <a:picLocks noChangeAspect="1"/>
          </p:cNvPicPr>
          <p:nvPr/>
        </p:nvPicPr>
        <p:blipFill>
          <a:blip r:embed="rId2"/>
          <a:stretch>
            <a:fillRect/>
          </a:stretch>
        </p:blipFill>
        <p:spPr>
          <a:xfrm>
            <a:off x="381000" y="3124200"/>
            <a:ext cx="2590800" cy="2971800"/>
          </a:xfrm>
          <a:prstGeom prst="rect">
            <a:avLst/>
          </a:prstGeom>
        </p:spPr>
      </p:pic>
      <p:pic>
        <p:nvPicPr>
          <p:cNvPr id="16" name="Picture 15" descr="NEW.ai"/>
          <p:cNvPicPr>
            <a:picLocks noChangeAspect="1"/>
          </p:cNvPicPr>
          <p:nvPr/>
        </p:nvPicPr>
        <p:blipFill>
          <a:blip r:embed="rId2"/>
          <a:stretch>
            <a:fillRect/>
          </a:stretch>
        </p:blipFill>
        <p:spPr>
          <a:xfrm>
            <a:off x="3276600" y="3124200"/>
            <a:ext cx="2590800" cy="2971800"/>
          </a:xfrm>
          <a:prstGeom prst="rect">
            <a:avLst/>
          </a:prstGeom>
        </p:spPr>
      </p:pic>
      <p:pic>
        <p:nvPicPr>
          <p:cNvPr id="12" name="Picture 11" descr="NEW.ai"/>
          <p:cNvPicPr>
            <a:picLocks noChangeAspect="1"/>
          </p:cNvPicPr>
          <p:nvPr/>
        </p:nvPicPr>
        <p:blipFill>
          <a:blip r:embed="rId2"/>
          <a:stretch>
            <a:fillRect/>
          </a:stretch>
        </p:blipFill>
        <p:spPr>
          <a:xfrm>
            <a:off x="6248400" y="3124200"/>
            <a:ext cx="2590800" cy="2971800"/>
          </a:xfrm>
          <a:prstGeom prst="rect">
            <a:avLst/>
          </a:prstGeom>
        </p:spPr>
      </p:pic>
      <p:pic>
        <p:nvPicPr>
          <p:cNvPr id="7" name="Picture 6" descr="bottom red.jpg"/>
          <p:cNvPicPr>
            <a:picLocks noChangeAspect="1"/>
          </p:cNvPicPr>
          <p:nvPr/>
        </p:nvPicPr>
        <p:blipFill>
          <a:blip r:embed="rId3"/>
          <a:stretch>
            <a:fillRect/>
          </a:stretch>
        </p:blipFill>
        <p:spPr>
          <a:xfrm>
            <a:off x="2286000" y="1905000"/>
            <a:ext cx="4800600" cy="734786"/>
          </a:xfrm>
          <a:prstGeom prst="rect">
            <a:avLst/>
          </a:prstGeom>
        </p:spPr>
      </p:pic>
      <p:pic>
        <p:nvPicPr>
          <p:cNvPr id="4" name="Picture 3" descr="NEW.jpg"/>
          <p:cNvPicPr>
            <a:picLocks noChangeAspect="1"/>
          </p:cNvPicPr>
          <p:nvPr/>
        </p:nvPicPr>
        <p:blipFill>
          <a:blip r:embed="rId4"/>
          <a:stretch>
            <a:fillRect/>
          </a:stretch>
        </p:blipFill>
        <p:spPr>
          <a:xfrm>
            <a:off x="0" y="152400"/>
            <a:ext cx="9144000" cy="1443789"/>
          </a:xfrm>
          <a:prstGeom prst="rect">
            <a:avLst/>
          </a:prstGeom>
        </p:spPr>
      </p:pic>
      <p:sp>
        <p:nvSpPr>
          <p:cNvPr id="2" name="Title 1"/>
          <p:cNvSpPr>
            <a:spLocks noGrp="1"/>
          </p:cNvSpPr>
          <p:nvPr>
            <p:ph type="title"/>
          </p:nvPr>
        </p:nvSpPr>
        <p:spPr/>
        <p:txBody>
          <a:bodyPr/>
          <a:lstStyle/>
          <a:p>
            <a:r>
              <a:rPr lang="en-US" dirty="0" smtClean="0">
                <a:solidFill>
                  <a:schemeClr val="bg1"/>
                </a:solidFill>
                <a:latin typeface="Arial Rounded MT Bold"/>
              </a:rPr>
              <a:t>Objectives of the Training</a:t>
            </a:r>
            <a:endParaRPr lang="en-US" dirty="0">
              <a:solidFill>
                <a:schemeClr val="bg1"/>
              </a:solidFill>
              <a:latin typeface="Arial Rounded MT Bold"/>
            </a:endParaRPr>
          </a:p>
        </p:txBody>
      </p:sp>
      <p:sp>
        <p:nvSpPr>
          <p:cNvPr id="3" name="Content Placeholder 2"/>
          <p:cNvSpPr>
            <a:spLocks noGrp="1"/>
          </p:cNvSpPr>
          <p:nvPr>
            <p:ph idx="1"/>
          </p:nvPr>
        </p:nvSpPr>
        <p:spPr>
          <a:xfrm>
            <a:off x="5943600" y="3124201"/>
            <a:ext cx="2971800" cy="2669976"/>
          </a:xfrm>
        </p:spPr>
        <p:txBody>
          <a:bodyPr>
            <a:normAutofit fontScale="25000" lnSpcReduction="20000"/>
          </a:bodyPr>
          <a:lstStyle/>
          <a:p>
            <a:pPr marL="457200" indent="0" algn="ctr">
              <a:lnSpc>
                <a:spcPct val="120000"/>
              </a:lnSpc>
              <a:spcBef>
                <a:spcPts val="0"/>
              </a:spcBef>
              <a:buNone/>
            </a:pPr>
            <a:r>
              <a:rPr lang="en-US" altLang="en-US" sz="8000" u="sng" dirty="0" smtClean="0"/>
              <a:t>Part 3</a:t>
            </a:r>
            <a:endParaRPr lang="en-US" altLang="en-US" sz="8000" u="sng" dirty="0"/>
          </a:p>
          <a:p>
            <a:pPr marL="457200" indent="0" algn="ctr">
              <a:lnSpc>
                <a:spcPct val="120000"/>
              </a:lnSpc>
              <a:spcBef>
                <a:spcPts val="0"/>
              </a:spcBef>
              <a:buNone/>
            </a:pPr>
            <a:r>
              <a:rPr lang="en-US" altLang="en-US" sz="8000" dirty="0" smtClean="0"/>
              <a:t>Strategies </a:t>
            </a:r>
            <a:r>
              <a:rPr lang="en-US" altLang="en-US" sz="8000" dirty="0"/>
              <a:t>for “return to learn,” including tools for assessment, symptom-based adjustments to the learning environment, and progress-monitoring</a:t>
            </a:r>
          </a:p>
          <a:p>
            <a:endParaRPr lang="en-US" dirty="0"/>
          </a:p>
        </p:txBody>
      </p:sp>
      <p:sp>
        <p:nvSpPr>
          <p:cNvPr id="9" name="TextBox 8"/>
          <p:cNvSpPr txBox="1"/>
          <p:nvPr/>
        </p:nvSpPr>
        <p:spPr>
          <a:xfrm>
            <a:off x="3124200" y="1981200"/>
            <a:ext cx="3276600" cy="584776"/>
          </a:xfrm>
          <a:prstGeom prst="rect">
            <a:avLst/>
          </a:prstGeom>
          <a:noFill/>
        </p:spPr>
        <p:txBody>
          <a:bodyPr wrap="square" rtlCol="0">
            <a:spAutoFit/>
          </a:bodyPr>
          <a:lstStyle/>
          <a:p>
            <a:r>
              <a:rPr lang="en-US" sz="3200" dirty="0" smtClean="0">
                <a:solidFill>
                  <a:schemeClr val="bg1"/>
                </a:solidFill>
                <a:latin typeface="Arial Rounded MT Bold"/>
              </a:rPr>
              <a:t>TO PROVIDE…</a:t>
            </a:r>
            <a:endParaRPr lang="en-US" sz="3200" dirty="0">
              <a:solidFill>
                <a:schemeClr val="bg1"/>
              </a:solidFill>
              <a:latin typeface="Arial Rounded MT Bold"/>
            </a:endParaRPr>
          </a:p>
        </p:txBody>
      </p:sp>
      <p:sp>
        <p:nvSpPr>
          <p:cNvPr id="11" name="TextBox 10"/>
          <p:cNvSpPr txBox="1"/>
          <p:nvPr/>
        </p:nvSpPr>
        <p:spPr>
          <a:xfrm>
            <a:off x="511312" y="2639786"/>
            <a:ext cx="2384287" cy="2862322"/>
          </a:xfrm>
          <a:prstGeom prst="rect">
            <a:avLst/>
          </a:prstGeom>
          <a:noFill/>
        </p:spPr>
        <p:txBody>
          <a:bodyPr wrap="square" rtlCol="0">
            <a:spAutoFit/>
          </a:bodyPr>
          <a:lstStyle/>
          <a:p>
            <a:pPr algn="ctr"/>
            <a:endParaRPr lang="en-US" altLang="en-US" sz="2000" u="sng" dirty="0" smtClean="0"/>
          </a:p>
          <a:p>
            <a:pPr algn="ctr"/>
            <a:endParaRPr lang="en-US" altLang="en-US" sz="2000" u="sng" dirty="0"/>
          </a:p>
          <a:p>
            <a:pPr algn="ctr"/>
            <a:r>
              <a:rPr lang="en-US" altLang="en-US" sz="2000" u="sng" dirty="0" smtClean="0"/>
              <a:t>Part 1</a:t>
            </a:r>
          </a:p>
          <a:p>
            <a:pPr algn="ctr"/>
            <a:r>
              <a:rPr lang="en-US" altLang="en-US" sz="2000" dirty="0" smtClean="0"/>
              <a:t>Information on how concussions can affect students’ learning, health, and social–emotional functioning </a:t>
            </a:r>
            <a:endParaRPr lang="en-US" sz="2000" dirty="0"/>
          </a:p>
        </p:txBody>
      </p:sp>
      <p:sp>
        <p:nvSpPr>
          <p:cNvPr id="14" name="TextBox 13"/>
          <p:cNvSpPr txBox="1"/>
          <p:nvPr/>
        </p:nvSpPr>
        <p:spPr>
          <a:xfrm>
            <a:off x="2819400" y="2819400"/>
            <a:ext cx="2971800" cy="3170099"/>
          </a:xfrm>
          <a:prstGeom prst="rect">
            <a:avLst/>
          </a:prstGeom>
          <a:noFill/>
        </p:spPr>
        <p:txBody>
          <a:bodyPr wrap="square" rtlCol="0">
            <a:spAutoFit/>
          </a:bodyPr>
          <a:lstStyle/>
          <a:p>
            <a:pPr lvl="1" algn="ctr">
              <a:buNone/>
            </a:pPr>
            <a:endParaRPr lang="en-US" altLang="en-US" sz="2000" u="sng" dirty="0" smtClean="0"/>
          </a:p>
          <a:p>
            <a:pPr lvl="1" algn="ctr">
              <a:buNone/>
            </a:pPr>
            <a:r>
              <a:rPr lang="en-US" altLang="en-US" sz="2000" u="sng" dirty="0" smtClean="0"/>
              <a:t>Part 2</a:t>
            </a:r>
            <a:endParaRPr lang="en-US" altLang="en-US" sz="2000" u="sng" dirty="0"/>
          </a:p>
          <a:p>
            <a:pPr lvl="1" algn="ctr">
              <a:buNone/>
            </a:pPr>
            <a:r>
              <a:rPr lang="en-US" altLang="en-US" sz="2000" dirty="0"/>
              <a:t>A suggested concussion team model that involves a designated leader, as well as collaboration among the family, medical personnel, and school </a:t>
            </a:r>
            <a:r>
              <a:rPr lang="en-US" altLang="en-US" sz="2000" dirty="0" smtClean="0"/>
              <a:t>team</a:t>
            </a:r>
            <a:endParaRPr lang="en-US" altLang="en-US" sz="2000" dirty="0"/>
          </a:p>
        </p:txBody>
      </p:sp>
      <p:sp>
        <p:nvSpPr>
          <p:cNvPr id="19" name="Rectangle 18"/>
          <p:cNvSpPr/>
          <p:nvPr/>
        </p:nvSpPr>
        <p:spPr>
          <a:xfrm rot="16200000">
            <a:off x="7262665" y="1906578"/>
            <a:ext cx="660557" cy="707886"/>
          </a:xfrm>
          <a:prstGeom prst="rect">
            <a:avLst/>
          </a:prstGeom>
        </p:spPr>
        <p:txBody>
          <a:bodyPr wrap="none">
            <a:spAutoFit/>
          </a:bodyPr>
          <a:lstStyle/>
          <a:p>
            <a:r>
              <a:rPr lang="en-US" sz="4000" b="1" dirty="0" smtClean="0">
                <a:solidFill>
                  <a:srgbClr val="D81727"/>
                </a:solidFill>
                <a:latin typeface="Lucida Grande"/>
                <a:ea typeface="Lucida Grande"/>
                <a:cs typeface="Lucida Grande"/>
              </a:rPr>
              <a:t>⌃</a:t>
            </a:r>
            <a:endParaRPr lang="en-US" sz="4000" dirty="0">
              <a:solidFill>
                <a:srgbClr val="D81727"/>
              </a:solidFill>
            </a:endParaRPr>
          </a:p>
        </p:txBody>
      </p:sp>
      <p:sp>
        <p:nvSpPr>
          <p:cNvPr id="20" name="Rectangle 19"/>
          <p:cNvSpPr/>
          <p:nvPr/>
        </p:nvSpPr>
        <p:spPr>
          <a:xfrm rot="16200000">
            <a:off x="7719865" y="1906578"/>
            <a:ext cx="660557" cy="707886"/>
          </a:xfrm>
          <a:prstGeom prst="rect">
            <a:avLst/>
          </a:prstGeom>
        </p:spPr>
        <p:txBody>
          <a:bodyPr wrap="none">
            <a:spAutoFit/>
          </a:bodyPr>
          <a:lstStyle/>
          <a:p>
            <a:r>
              <a:rPr lang="en-US" sz="4000" b="1" dirty="0" smtClean="0">
                <a:solidFill>
                  <a:srgbClr val="D81727"/>
                </a:solidFill>
                <a:latin typeface="Lucida Grande"/>
                <a:ea typeface="Lucida Grande"/>
                <a:cs typeface="Lucida Grande"/>
              </a:rPr>
              <a:t>⌃</a:t>
            </a:r>
            <a:endParaRPr lang="en-US" sz="4000" dirty="0">
              <a:solidFill>
                <a:srgbClr val="D81727"/>
              </a:solidFill>
            </a:endParaRPr>
          </a:p>
        </p:txBody>
      </p:sp>
      <p:sp>
        <p:nvSpPr>
          <p:cNvPr id="21" name="Rectangle 20"/>
          <p:cNvSpPr/>
          <p:nvPr/>
        </p:nvSpPr>
        <p:spPr>
          <a:xfrm rot="16200000">
            <a:off x="8231178" y="1906578"/>
            <a:ext cx="660557" cy="707886"/>
          </a:xfrm>
          <a:prstGeom prst="rect">
            <a:avLst/>
          </a:prstGeom>
        </p:spPr>
        <p:txBody>
          <a:bodyPr wrap="none">
            <a:spAutoFit/>
          </a:bodyPr>
          <a:lstStyle/>
          <a:p>
            <a:r>
              <a:rPr lang="en-US" sz="4000" b="1" dirty="0" smtClean="0">
                <a:solidFill>
                  <a:srgbClr val="D81727"/>
                </a:solidFill>
                <a:latin typeface="Lucida Grande"/>
                <a:ea typeface="Lucida Grande"/>
                <a:cs typeface="Lucida Grande"/>
              </a:rPr>
              <a:t>⌃</a:t>
            </a:r>
            <a:endParaRPr lang="en-US" sz="4000" dirty="0">
              <a:solidFill>
                <a:srgbClr val="D81727"/>
              </a:solidFill>
            </a:endParaRPr>
          </a:p>
        </p:txBody>
      </p:sp>
      <p:sp>
        <p:nvSpPr>
          <p:cNvPr id="22" name="Rectangle 21"/>
          <p:cNvSpPr/>
          <p:nvPr/>
        </p:nvSpPr>
        <p:spPr>
          <a:xfrm rot="5400000">
            <a:off x="1471464" y="1881336"/>
            <a:ext cx="660557" cy="707886"/>
          </a:xfrm>
          <a:prstGeom prst="rect">
            <a:avLst/>
          </a:prstGeom>
        </p:spPr>
        <p:txBody>
          <a:bodyPr wrap="none">
            <a:spAutoFit/>
          </a:bodyPr>
          <a:lstStyle/>
          <a:p>
            <a:r>
              <a:rPr lang="en-US" sz="4000" b="1" dirty="0" smtClean="0">
                <a:solidFill>
                  <a:srgbClr val="D81727"/>
                </a:solidFill>
                <a:latin typeface="Lucida Grande"/>
                <a:ea typeface="Lucida Grande"/>
                <a:cs typeface="Lucida Grande"/>
              </a:rPr>
              <a:t>⌃</a:t>
            </a:r>
            <a:endParaRPr lang="en-US" sz="4000" dirty="0">
              <a:solidFill>
                <a:srgbClr val="D81727"/>
              </a:solidFill>
            </a:endParaRPr>
          </a:p>
        </p:txBody>
      </p:sp>
      <p:sp>
        <p:nvSpPr>
          <p:cNvPr id="23" name="Rectangle 22"/>
          <p:cNvSpPr/>
          <p:nvPr/>
        </p:nvSpPr>
        <p:spPr>
          <a:xfrm rot="5400000">
            <a:off x="992178" y="1881335"/>
            <a:ext cx="660557" cy="707886"/>
          </a:xfrm>
          <a:prstGeom prst="rect">
            <a:avLst/>
          </a:prstGeom>
        </p:spPr>
        <p:txBody>
          <a:bodyPr wrap="none">
            <a:spAutoFit/>
          </a:bodyPr>
          <a:lstStyle/>
          <a:p>
            <a:r>
              <a:rPr lang="en-US" sz="4000" b="1" dirty="0" smtClean="0">
                <a:solidFill>
                  <a:srgbClr val="D81727"/>
                </a:solidFill>
                <a:latin typeface="Lucida Grande"/>
                <a:ea typeface="Lucida Grande"/>
                <a:cs typeface="Lucida Grande"/>
              </a:rPr>
              <a:t>⌃</a:t>
            </a:r>
            <a:endParaRPr lang="en-US" sz="4000" dirty="0">
              <a:solidFill>
                <a:srgbClr val="D81727"/>
              </a:solidFill>
            </a:endParaRPr>
          </a:p>
        </p:txBody>
      </p:sp>
      <p:sp>
        <p:nvSpPr>
          <p:cNvPr id="24" name="Rectangle 23"/>
          <p:cNvSpPr/>
          <p:nvPr/>
        </p:nvSpPr>
        <p:spPr>
          <a:xfrm rot="5400000">
            <a:off x="534978" y="1881336"/>
            <a:ext cx="660557" cy="707886"/>
          </a:xfrm>
          <a:prstGeom prst="rect">
            <a:avLst/>
          </a:prstGeom>
        </p:spPr>
        <p:txBody>
          <a:bodyPr wrap="none">
            <a:spAutoFit/>
          </a:bodyPr>
          <a:lstStyle/>
          <a:p>
            <a:r>
              <a:rPr lang="en-US" sz="4000" b="1" dirty="0" smtClean="0">
                <a:solidFill>
                  <a:srgbClr val="D81727"/>
                </a:solidFill>
                <a:latin typeface="Lucida Grande"/>
                <a:ea typeface="Lucida Grande"/>
                <a:cs typeface="Lucida Grande"/>
              </a:rPr>
              <a:t>⌃</a:t>
            </a:r>
            <a:endParaRPr lang="en-US" sz="4000" dirty="0">
              <a:solidFill>
                <a:srgbClr val="D81727"/>
              </a:solidFill>
            </a:endParaRPr>
          </a:p>
        </p:txBody>
      </p:sp>
    </p:spTree>
    <p:extLst>
      <p:ext uri="{BB962C8B-B14F-4D97-AF65-F5344CB8AC3E}">
        <p14:creationId xmlns:p14="http://schemas.microsoft.com/office/powerpoint/2010/main" val="10824102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ttom red.jpg"/>
          <p:cNvPicPr>
            <a:picLocks noChangeAspect="1"/>
          </p:cNvPicPr>
          <p:nvPr/>
        </p:nvPicPr>
        <p:blipFill>
          <a:blip r:embed="rId2"/>
          <a:stretch>
            <a:fillRect/>
          </a:stretch>
        </p:blipFill>
        <p:spPr>
          <a:xfrm>
            <a:off x="838200" y="4419599"/>
            <a:ext cx="7620000" cy="1981201"/>
          </a:xfrm>
          <a:prstGeom prst="rect">
            <a:avLst/>
          </a:prstGeom>
        </p:spPr>
      </p:pic>
      <p:pic>
        <p:nvPicPr>
          <p:cNvPr id="5" name="Picture 4" descr="bottom red.jpg"/>
          <p:cNvPicPr>
            <a:picLocks noChangeAspect="1"/>
          </p:cNvPicPr>
          <p:nvPr/>
        </p:nvPicPr>
        <p:blipFill>
          <a:blip r:embed="rId2"/>
          <a:stretch>
            <a:fillRect/>
          </a:stretch>
        </p:blipFill>
        <p:spPr>
          <a:xfrm>
            <a:off x="838200" y="1676400"/>
            <a:ext cx="7620000" cy="1295401"/>
          </a:xfrm>
          <a:prstGeom prst="rect">
            <a:avLst/>
          </a:prstGeom>
        </p:spPr>
      </p:pic>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rmAutofit/>
          </a:bodyPr>
          <a:lstStyle/>
          <a:p>
            <a:r>
              <a:rPr lang="en-US" sz="3600" dirty="0" smtClean="0">
                <a:solidFill>
                  <a:schemeClr val="bg1"/>
                </a:solidFill>
                <a:latin typeface="Arial Rounded MT Bold" panose="020F0704030504030204" pitchFamily="34" charset="0"/>
              </a:rPr>
              <a:t>A Note on Student Privacy</a:t>
            </a:r>
            <a:endParaRPr lang="en-US" sz="36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838200" y="4648200"/>
            <a:ext cx="7543800" cy="1676400"/>
          </a:xfrm>
        </p:spPr>
        <p:txBody>
          <a:bodyPr>
            <a:normAutofit fontScale="77500" lnSpcReduction="20000"/>
          </a:bodyPr>
          <a:lstStyle/>
          <a:p>
            <a:pPr algn="ctr">
              <a:buNone/>
            </a:pPr>
            <a:r>
              <a:rPr lang="en-US" dirty="0" smtClean="0">
                <a:solidFill>
                  <a:srgbClr val="FFFFFF"/>
                </a:solidFill>
              </a:rPr>
              <a:t>Remind staff members to only discuss </a:t>
            </a:r>
            <a:r>
              <a:rPr lang="en-US" b="1" dirty="0" smtClean="0">
                <a:solidFill>
                  <a:srgbClr val="FFFFFF"/>
                </a:solidFill>
              </a:rPr>
              <a:t>what is necessary </a:t>
            </a:r>
            <a:r>
              <a:rPr lang="en-US" dirty="0" smtClean="0">
                <a:solidFill>
                  <a:srgbClr val="FFFFFF"/>
                </a:solidFill>
              </a:rPr>
              <a:t>to manage the situation and that they understand how to </a:t>
            </a:r>
            <a:r>
              <a:rPr lang="en-US" b="1" dirty="0" smtClean="0">
                <a:solidFill>
                  <a:srgbClr val="FFFFFF"/>
                </a:solidFill>
              </a:rPr>
              <a:t>appropriately communicate </a:t>
            </a:r>
            <a:r>
              <a:rPr lang="en-US" dirty="0" smtClean="0">
                <a:solidFill>
                  <a:srgbClr val="FFFFFF"/>
                </a:solidFill>
              </a:rPr>
              <a:t>what is involved in this plan in a way that maintains student privacy</a:t>
            </a:r>
          </a:p>
          <a:p>
            <a:pPr algn="ctr"/>
            <a:endParaRPr lang="en-US" sz="1400" dirty="0" smtClean="0"/>
          </a:p>
        </p:txBody>
      </p:sp>
      <p:sp>
        <p:nvSpPr>
          <p:cNvPr id="6" name="TextBox 5"/>
          <p:cNvSpPr txBox="1"/>
          <p:nvPr/>
        </p:nvSpPr>
        <p:spPr>
          <a:xfrm>
            <a:off x="914400" y="1981200"/>
            <a:ext cx="7543800" cy="677108"/>
          </a:xfrm>
          <a:prstGeom prst="rect">
            <a:avLst/>
          </a:prstGeom>
          <a:noFill/>
        </p:spPr>
        <p:txBody>
          <a:bodyPr wrap="square" rtlCol="0">
            <a:spAutoFit/>
          </a:bodyPr>
          <a:lstStyle/>
          <a:p>
            <a:pPr algn="ctr"/>
            <a:r>
              <a:rPr lang="en-US" sz="2400" dirty="0" smtClean="0"/>
              <a:t>Information on a student’s health is protected by HIPAA</a:t>
            </a:r>
          </a:p>
          <a:p>
            <a:pPr algn="ctr"/>
            <a:r>
              <a:rPr lang="en-US" sz="1400" dirty="0" smtClean="0"/>
              <a:t> (</a:t>
            </a:r>
            <a:r>
              <a:rPr lang="en-US" sz="1400" dirty="0" err="1" smtClean="0"/>
              <a:t>hhs.gov/ocr/privacy/hipaa/understanding/index.html</a:t>
            </a:r>
            <a:r>
              <a:rPr lang="en-US" sz="1400" dirty="0" smtClean="0"/>
              <a:t>)</a:t>
            </a:r>
          </a:p>
        </p:txBody>
      </p:sp>
      <p:pic>
        <p:nvPicPr>
          <p:cNvPr id="7" name="Picture 6" descr="NEW.ai"/>
          <p:cNvPicPr>
            <a:picLocks noChangeAspect="1"/>
          </p:cNvPicPr>
          <p:nvPr/>
        </p:nvPicPr>
        <p:blipFill>
          <a:blip r:embed="rId4"/>
          <a:stretch>
            <a:fillRect/>
          </a:stretch>
        </p:blipFill>
        <p:spPr>
          <a:xfrm rot="5400000">
            <a:off x="4076700" y="-114300"/>
            <a:ext cx="1143000" cy="7620000"/>
          </a:xfrm>
          <a:prstGeom prst="rect">
            <a:avLst/>
          </a:prstGeom>
        </p:spPr>
      </p:pic>
      <p:sp>
        <p:nvSpPr>
          <p:cNvPr id="8" name="TextBox 7"/>
          <p:cNvSpPr txBox="1"/>
          <p:nvPr/>
        </p:nvSpPr>
        <p:spPr>
          <a:xfrm>
            <a:off x="762000" y="3283803"/>
            <a:ext cx="7772400" cy="830997"/>
          </a:xfrm>
          <a:prstGeom prst="rect">
            <a:avLst/>
          </a:prstGeom>
          <a:noFill/>
        </p:spPr>
        <p:txBody>
          <a:bodyPr wrap="square" rtlCol="0">
            <a:spAutoFit/>
          </a:bodyPr>
          <a:lstStyle/>
          <a:p>
            <a:pPr algn="ctr"/>
            <a:r>
              <a:rPr lang="en-US" sz="2400" dirty="0" smtClean="0"/>
              <a:t>Information on a student’s school records is protected by FERPA </a:t>
            </a:r>
            <a:r>
              <a:rPr lang="en-US" sz="1400" dirty="0" smtClean="0"/>
              <a:t>(www2.ed.gov/policy/gen/guid/fpco/ferpa/index.html)</a:t>
            </a:r>
          </a:p>
        </p:txBody>
      </p:sp>
    </p:spTree>
    <p:extLst>
      <p:ext uri="{BB962C8B-B14F-4D97-AF65-F5344CB8AC3E}">
        <p14:creationId xmlns:p14="http://schemas.microsoft.com/office/powerpoint/2010/main" val="20089930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W.ai"/>
          <p:cNvPicPr>
            <a:picLocks noChangeAspect="1"/>
          </p:cNvPicPr>
          <p:nvPr/>
        </p:nvPicPr>
        <p:blipFill>
          <a:blip r:embed="rId3"/>
          <a:stretch>
            <a:fillRect/>
          </a:stretch>
        </p:blipFill>
        <p:spPr>
          <a:xfrm>
            <a:off x="4724400" y="3124200"/>
            <a:ext cx="4038600" cy="1295400"/>
          </a:xfrm>
          <a:prstGeom prst="rect">
            <a:avLst/>
          </a:prstGeom>
        </p:spPr>
      </p:pic>
      <p:pic>
        <p:nvPicPr>
          <p:cNvPr id="14" name="Picture 13" descr="NEW.ai"/>
          <p:cNvPicPr>
            <a:picLocks noChangeAspect="1"/>
          </p:cNvPicPr>
          <p:nvPr/>
        </p:nvPicPr>
        <p:blipFill>
          <a:blip r:embed="rId3"/>
          <a:stretch>
            <a:fillRect/>
          </a:stretch>
        </p:blipFill>
        <p:spPr>
          <a:xfrm>
            <a:off x="228600" y="3124200"/>
            <a:ext cx="4191000" cy="1295400"/>
          </a:xfrm>
          <a:prstGeom prst="rect">
            <a:avLst/>
          </a:prstGeom>
        </p:spPr>
      </p:pic>
      <p:pic>
        <p:nvPicPr>
          <p:cNvPr id="7" name="Picture 6" descr="bottom red.jpg"/>
          <p:cNvPicPr>
            <a:picLocks noChangeAspect="1"/>
          </p:cNvPicPr>
          <p:nvPr/>
        </p:nvPicPr>
        <p:blipFill>
          <a:blip r:embed="rId4"/>
          <a:stretch>
            <a:fillRect/>
          </a:stretch>
        </p:blipFill>
        <p:spPr>
          <a:xfrm>
            <a:off x="228600" y="1676400"/>
            <a:ext cx="8534400" cy="1295400"/>
          </a:xfrm>
          <a:prstGeom prst="rect">
            <a:avLst/>
          </a:prstGeom>
        </p:spPr>
      </p:pic>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5"/>
          <a:stretch>
            <a:fillRect/>
          </a:stretch>
        </p:blipFill>
        <p:spPr>
          <a:xfrm>
            <a:off x="0" y="156411"/>
            <a:ext cx="9144000" cy="1443789"/>
          </a:xfrm>
          <a:prstGeom prst="rect">
            <a:avLst/>
          </a:prstGeom>
        </p:spPr>
      </p:pic>
      <p:sp>
        <p:nvSpPr>
          <p:cNvPr id="5" name="Title 1"/>
          <p:cNvSpPr txBox="1">
            <a:spLocks/>
          </p:cNvSpPr>
          <p:nvPr/>
        </p:nvSpPr>
        <p:spPr bwMode="auto">
          <a:xfrm>
            <a:off x="609600" y="228600"/>
            <a:ext cx="8229600" cy="1143000"/>
          </a:xfrm>
          <a:prstGeom prst="rect">
            <a:avLst/>
          </a:prstGeom>
        </p:spPr>
        <p:txBody>
          <a:bodyPr vert="horz" wrap="square" lIns="91440" tIns="45720" rIns="91440" bIns="45720" numCol="1" rtlCol="0" anchor="ctr" anchorCtr="0" compatLnSpc="1">
            <a:prstTxWarp prst="textNoShape">
              <a:avLst/>
            </a:prstTxWarp>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smtClean="0">
                <a:ln>
                  <a:noFill/>
                </a:ln>
                <a:solidFill>
                  <a:schemeClr val="bg1"/>
                </a:solidFill>
                <a:effectLst/>
                <a:uLnTx/>
                <a:uFillTx/>
                <a:latin typeface="Arial Rounded MT Bold"/>
                <a:ea typeface="+mj-ea"/>
                <a:cs typeface="+mj-cs"/>
              </a:rPr>
              <a:t>Gaining support from the school community</a:t>
            </a:r>
          </a:p>
        </p:txBody>
      </p:sp>
      <p:sp>
        <p:nvSpPr>
          <p:cNvPr id="6" name="Content Placeholder 2"/>
          <p:cNvSpPr>
            <a:spLocks noGrp="1"/>
          </p:cNvSpPr>
          <p:nvPr>
            <p:ph idx="1"/>
          </p:nvPr>
        </p:nvSpPr>
        <p:spPr>
          <a:xfrm>
            <a:off x="152400" y="1524000"/>
            <a:ext cx="8686800" cy="4525963"/>
          </a:xfrm>
        </p:spPr>
        <p:txBody>
          <a:bodyPr>
            <a:normAutofit/>
          </a:bodyPr>
          <a:lstStyle/>
          <a:p>
            <a:pPr algn="ctr" eaLnBrk="1" hangingPunct="1">
              <a:lnSpc>
                <a:spcPct val="90000"/>
              </a:lnSpc>
              <a:buNone/>
            </a:pPr>
            <a:endParaRPr lang="en-US" altLang="en-US" sz="2600" dirty="0" smtClean="0"/>
          </a:p>
          <a:p>
            <a:pPr algn="ctr" eaLnBrk="1" hangingPunct="1">
              <a:lnSpc>
                <a:spcPct val="90000"/>
              </a:lnSpc>
              <a:buNone/>
            </a:pPr>
            <a:r>
              <a:rPr lang="en-US" altLang="en-US" sz="2600" dirty="0" smtClean="0"/>
              <a:t>Keep it simple, introducing the key concepts first and gaining support from responsive faculty members. </a:t>
            </a:r>
            <a:endParaRPr lang="en-US" altLang="en-US" sz="1400" dirty="0" smtClean="0"/>
          </a:p>
          <a:p>
            <a:pPr lvl="1" algn="ctr" eaLnBrk="1" hangingPunct="1">
              <a:lnSpc>
                <a:spcPct val="90000"/>
              </a:lnSpc>
            </a:pPr>
            <a:endParaRPr lang="en-US" altLang="en-US" sz="2400" dirty="0" smtClean="0"/>
          </a:p>
          <a:p>
            <a:pPr marL="457200" lvl="1" indent="0" algn="ctr" eaLnBrk="1" hangingPunct="1">
              <a:lnSpc>
                <a:spcPct val="90000"/>
              </a:lnSpc>
              <a:buNone/>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eaLnBrk="1" hangingPunct="1">
              <a:lnSpc>
                <a:spcPct val="90000"/>
              </a:lnSpc>
              <a:buFont typeface="Arial" charset="0"/>
              <a:buNone/>
            </a:pPr>
            <a:endParaRPr lang="en-US" altLang="en-US" dirty="0" smtClean="0"/>
          </a:p>
          <a:p>
            <a:pPr eaLnBrk="1" hangingPunct="1">
              <a:lnSpc>
                <a:spcPct val="90000"/>
              </a:lnSpc>
              <a:buFont typeface="Arial" charset="0"/>
              <a:buNone/>
            </a:pPr>
            <a:endParaRPr lang="en-US" altLang="en-US" sz="900" dirty="0" smtClean="0"/>
          </a:p>
        </p:txBody>
      </p:sp>
      <p:sp>
        <p:nvSpPr>
          <p:cNvPr id="9" name="TextBox 8"/>
          <p:cNvSpPr txBox="1"/>
          <p:nvPr/>
        </p:nvSpPr>
        <p:spPr>
          <a:xfrm>
            <a:off x="222682" y="3247910"/>
            <a:ext cx="3968318" cy="729430"/>
          </a:xfrm>
          <a:prstGeom prst="rect">
            <a:avLst/>
          </a:prstGeom>
          <a:noFill/>
        </p:spPr>
        <p:txBody>
          <a:bodyPr wrap="square" rtlCol="0">
            <a:spAutoFit/>
          </a:bodyPr>
          <a:lstStyle/>
          <a:p>
            <a:pPr lvl="1" algn="ctr">
              <a:lnSpc>
                <a:spcPct val="90000"/>
              </a:lnSpc>
            </a:pPr>
            <a:r>
              <a:rPr lang="en-US" altLang="en-US" sz="2300" dirty="0" smtClean="0"/>
              <a:t>Create opportunities for meaningful discussion</a:t>
            </a:r>
            <a:endParaRPr lang="en-US" sz="1400" dirty="0" smtClean="0"/>
          </a:p>
        </p:txBody>
      </p:sp>
      <p:sp>
        <p:nvSpPr>
          <p:cNvPr id="10" name="TextBox 9"/>
          <p:cNvSpPr txBox="1"/>
          <p:nvPr/>
        </p:nvSpPr>
        <p:spPr>
          <a:xfrm>
            <a:off x="4800600" y="3273956"/>
            <a:ext cx="4038600" cy="757130"/>
          </a:xfrm>
          <a:prstGeom prst="rect">
            <a:avLst/>
          </a:prstGeom>
          <a:noFill/>
        </p:spPr>
        <p:txBody>
          <a:bodyPr wrap="square" rtlCol="0">
            <a:spAutoFit/>
          </a:bodyPr>
          <a:lstStyle/>
          <a:p>
            <a:pPr algn="ctr">
              <a:lnSpc>
                <a:spcPct val="90000"/>
              </a:lnSpc>
            </a:pPr>
            <a:r>
              <a:rPr lang="en-US" altLang="en-US" sz="2400" dirty="0" smtClean="0"/>
              <a:t>Promote feedback. How can the initiative be improved?</a:t>
            </a:r>
            <a:endParaRPr lang="en-US" altLang="en-US" sz="2400" b="1" dirty="0" smtClean="0">
              <a:solidFill>
                <a:srgbClr val="FFFFFF"/>
              </a:solidFill>
            </a:endParaRPr>
          </a:p>
        </p:txBody>
      </p:sp>
      <p:pic>
        <p:nvPicPr>
          <p:cNvPr id="15" name="Picture 14" descr="bottom red.jpg"/>
          <p:cNvPicPr>
            <a:picLocks noChangeAspect="1"/>
          </p:cNvPicPr>
          <p:nvPr/>
        </p:nvPicPr>
        <p:blipFill>
          <a:blip r:embed="rId4"/>
          <a:stretch>
            <a:fillRect/>
          </a:stretch>
        </p:blipFill>
        <p:spPr>
          <a:xfrm>
            <a:off x="228600" y="4572000"/>
            <a:ext cx="8534400" cy="1676400"/>
          </a:xfrm>
          <a:prstGeom prst="rect">
            <a:avLst/>
          </a:prstGeom>
        </p:spPr>
      </p:pic>
      <p:sp>
        <p:nvSpPr>
          <p:cNvPr id="16" name="TextBox 15"/>
          <p:cNvSpPr txBox="1"/>
          <p:nvPr/>
        </p:nvSpPr>
        <p:spPr>
          <a:xfrm>
            <a:off x="381000" y="4648200"/>
            <a:ext cx="8305800" cy="1692771"/>
          </a:xfrm>
          <a:prstGeom prst="rect">
            <a:avLst/>
          </a:prstGeom>
          <a:noFill/>
        </p:spPr>
        <p:txBody>
          <a:bodyPr wrap="square" rtlCol="0">
            <a:spAutoFit/>
          </a:bodyPr>
          <a:lstStyle/>
          <a:p>
            <a:pPr algn="ctr"/>
            <a:r>
              <a:rPr lang="en-US" sz="2600" dirty="0" smtClean="0"/>
              <a:t>Provide training and ongoing professional development in a way that is easily accessible.</a:t>
            </a:r>
          </a:p>
          <a:p>
            <a:pPr algn="ctr"/>
            <a:r>
              <a:rPr lang="en-US" sz="2600" i="1" dirty="0" smtClean="0">
                <a:solidFill>
                  <a:schemeClr val="bg1"/>
                </a:solidFill>
              </a:rPr>
              <a:t>Be patient: </a:t>
            </a:r>
            <a:r>
              <a:rPr lang="en-US" altLang="en-US" sz="2600" i="1" dirty="0">
                <a:solidFill>
                  <a:schemeClr val="bg1"/>
                </a:solidFill>
              </a:rPr>
              <a:t>Systems change takes time. </a:t>
            </a:r>
          </a:p>
          <a:p>
            <a:pPr algn="ctr"/>
            <a:endParaRPr lang="en-US" sz="2600" dirty="0"/>
          </a:p>
        </p:txBody>
      </p:sp>
    </p:spTree>
    <p:extLst>
      <p:ext uri="{BB962C8B-B14F-4D97-AF65-F5344CB8AC3E}">
        <p14:creationId xmlns:p14="http://schemas.microsoft.com/office/powerpoint/2010/main" val="42326106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BI grey red.jpg"/>
          <p:cNvPicPr>
            <a:picLocks noChangeAspect="1"/>
          </p:cNvPicPr>
          <p:nvPr/>
        </p:nvPicPr>
        <p:blipFill>
          <a:blip r:embed="rId2"/>
          <a:stretch>
            <a:fillRect/>
          </a:stretch>
        </p:blipFill>
        <p:spPr>
          <a:xfrm>
            <a:off x="0" y="1710187"/>
            <a:ext cx="9144000" cy="2404613"/>
          </a:xfrm>
          <a:prstGeom prst="rect">
            <a:avLst/>
          </a:prstGeom>
        </p:spPr>
      </p:pic>
      <p:sp>
        <p:nvSpPr>
          <p:cNvPr id="2" name="Title 1"/>
          <p:cNvSpPr>
            <a:spLocks noGrp="1"/>
          </p:cNvSpPr>
          <p:nvPr>
            <p:ph type="ctrTitle"/>
          </p:nvPr>
        </p:nvSpPr>
        <p:spPr>
          <a:xfrm>
            <a:off x="1066801" y="1066800"/>
            <a:ext cx="6705599" cy="3810000"/>
          </a:xfrm>
        </p:spPr>
        <p:txBody>
          <a:bodyPr>
            <a:normAutofit/>
          </a:bodyPr>
          <a:lstStyle/>
          <a:p>
            <a:r>
              <a:rPr lang="en-US" sz="3200" dirty="0" smtClean="0">
                <a:solidFill>
                  <a:srgbClr val="D81727"/>
                </a:solidFill>
                <a:latin typeface="Arial Rounded MT Bold"/>
              </a:rPr>
              <a:t>Return to School</a:t>
            </a:r>
            <a:endParaRPr lang="en-US" sz="3200" dirty="0">
              <a:solidFill>
                <a:srgbClr val="D81727"/>
              </a:solidFill>
              <a:latin typeface="Arial Rounded MT Bold"/>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83843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EW.ai"/>
          <p:cNvPicPr>
            <a:picLocks noChangeAspect="1"/>
          </p:cNvPicPr>
          <p:nvPr/>
        </p:nvPicPr>
        <p:blipFill>
          <a:blip r:embed="rId2"/>
          <a:stretch>
            <a:fillRect/>
          </a:stretch>
        </p:blipFill>
        <p:spPr>
          <a:xfrm rot="5400000">
            <a:off x="4572000" y="2286000"/>
            <a:ext cx="2971800" cy="5257800"/>
          </a:xfrm>
          <a:prstGeom prst="rect">
            <a:avLst/>
          </a:prstGeom>
        </p:spPr>
      </p:pic>
      <p:pic>
        <p:nvPicPr>
          <p:cNvPr id="6" name="Picture 5" descr="NEW.jpg"/>
          <p:cNvPicPr>
            <a:picLocks noChangeAspect="1"/>
          </p:cNvPicPr>
          <p:nvPr/>
        </p:nvPicPr>
        <p:blipFill>
          <a:blip r:embed="rId3"/>
          <a:stretch>
            <a:fillRect/>
          </a:stretch>
        </p:blipFill>
        <p:spPr>
          <a:xfrm>
            <a:off x="0" y="152400"/>
            <a:ext cx="9144000" cy="1443789"/>
          </a:xfrm>
          <a:prstGeom prst="rect">
            <a:avLst/>
          </a:prstGeom>
        </p:spPr>
      </p:pic>
      <p:sp>
        <p:nvSpPr>
          <p:cNvPr id="27650"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sz="3600" cap="none" dirty="0" smtClean="0">
                <a:solidFill>
                  <a:schemeClr val="bg1"/>
                </a:solidFill>
                <a:latin typeface="Arial Rounded MT Bold" panose="020F0704030504030204" pitchFamily="34" charset="0"/>
              </a:rPr>
              <a:t>Return to School Progression</a:t>
            </a:r>
          </a:p>
        </p:txBody>
      </p:sp>
      <p:cxnSp>
        <p:nvCxnSpPr>
          <p:cNvPr id="5" name="Straight Arrow Connector 4"/>
          <p:cNvCxnSpPr/>
          <p:nvPr/>
        </p:nvCxnSpPr>
        <p:spPr>
          <a:xfrm>
            <a:off x="4038600" y="5410200"/>
            <a:ext cx="4343400" cy="1588"/>
          </a:xfrm>
          <a:prstGeom prst="straightConnector1">
            <a:avLst/>
          </a:prstGeom>
          <a:ln w="63500">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descr="sleepy brain.jpg"/>
          <p:cNvPicPr>
            <a:picLocks noChangeAspect="1"/>
          </p:cNvPicPr>
          <p:nvPr/>
        </p:nvPicPr>
        <p:blipFill>
          <a:blip r:embed="rId4"/>
          <a:stretch>
            <a:fillRect/>
          </a:stretch>
        </p:blipFill>
        <p:spPr>
          <a:xfrm>
            <a:off x="381000" y="3198804"/>
            <a:ext cx="2819400" cy="3190875"/>
          </a:xfrm>
          <a:prstGeom prst="rect">
            <a:avLst/>
          </a:prstGeom>
        </p:spPr>
      </p:pic>
      <p:pic>
        <p:nvPicPr>
          <p:cNvPr id="8" name="Picture 7" descr="bottom red.jpg"/>
          <p:cNvPicPr>
            <a:picLocks noChangeAspect="1"/>
          </p:cNvPicPr>
          <p:nvPr/>
        </p:nvPicPr>
        <p:blipFill>
          <a:blip r:embed="rId5"/>
          <a:stretch>
            <a:fillRect/>
          </a:stretch>
        </p:blipFill>
        <p:spPr>
          <a:xfrm>
            <a:off x="304800" y="1752600"/>
            <a:ext cx="2895600" cy="1430215"/>
          </a:xfrm>
          <a:prstGeom prst="rect">
            <a:avLst/>
          </a:prstGeom>
        </p:spPr>
      </p:pic>
      <p:sp>
        <p:nvSpPr>
          <p:cNvPr id="9" name="Rectangle 8"/>
          <p:cNvSpPr/>
          <p:nvPr/>
        </p:nvSpPr>
        <p:spPr>
          <a:xfrm>
            <a:off x="228600" y="1753850"/>
            <a:ext cx="2895600" cy="1446550"/>
          </a:xfrm>
          <a:prstGeom prst="rect">
            <a:avLst/>
          </a:prstGeom>
        </p:spPr>
        <p:txBody>
          <a:bodyPr wrap="square">
            <a:spAutoFit/>
          </a:bodyPr>
          <a:lstStyle/>
          <a:p>
            <a:pPr algn="ctr"/>
            <a:r>
              <a:rPr lang="en-US" altLang="en-US" sz="2200" dirty="0" smtClean="0">
                <a:solidFill>
                  <a:srgbClr val="FFFFFF"/>
                </a:solidFill>
              </a:rPr>
              <a:t>Initially, it is important to rest the </a:t>
            </a:r>
          </a:p>
          <a:p>
            <a:pPr marL="114300" algn="ctr"/>
            <a:r>
              <a:rPr lang="en-US" altLang="en-US" sz="2200" dirty="0" smtClean="0">
                <a:solidFill>
                  <a:srgbClr val="FFFFFF"/>
                </a:solidFill>
              </a:rPr>
              <a:t>   brain &amp; get good sleep</a:t>
            </a:r>
          </a:p>
        </p:txBody>
      </p:sp>
      <p:pic>
        <p:nvPicPr>
          <p:cNvPr id="10" name="Picture 9" descr="NEW.ai"/>
          <p:cNvPicPr>
            <a:picLocks noChangeAspect="1"/>
          </p:cNvPicPr>
          <p:nvPr/>
        </p:nvPicPr>
        <p:blipFill>
          <a:blip r:embed="rId2"/>
          <a:stretch>
            <a:fillRect/>
          </a:stretch>
        </p:blipFill>
        <p:spPr>
          <a:xfrm rot="5400000">
            <a:off x="5334000" y="-152400"/>
            <a:ext cx="1447800" cy="5257800"/>
          </a:xfrm>
          <a:prstGeom prst="rect">
            <a:avLst/>
          </a:prstGeom>
        </p:spPr>
      </p:pic>
      <p:sp>
        <p:nvSpPr>
          <p:cNvPr id="11" name="Rectangle 10"/>
          <p:cNvSpPr/>
          <p:nvPr/>
        </p:nvSpPr>
        <p:spPr>
          <a:xfrm>
            <a:off x="3429000" y="1956137"/>
            <a:ext cx="5257800" cy="1015663"/>
          </a:xfrm>
          <a:prstGeom prst="rect">
            <a:avLst/>
          </a:prstGeom>
        </p:spPr>
        <p:txBody>
          <a:bodyPr wrap="square">
            <a:spAutoFit/>
          </a:bodyPr>
          <a:lstStyle/>
          <a:p>
            <a:pPr algn="ctr"/>
            <a:r>
              <a:rPr lang="en-US" altLang="en-US" sz="2000" dirty="0" smtClean="0"/>
              <a:t>Limit  physical, emotional, or cognitive activities to a level that is tolerable and does not exacerbate or cause re-emergence of symptoms</a:t>
            </a:r>
            <a:endParaRPr lang="en-US" altLang="en-US" sz="2000" dirty="0"/>
          </a:p>
        </p:txBody>
      </p:sp>
      <p:sp>
        <p:nvSpPr>
          <p:cNvPr id="13" name="TextBox 12"/>
          <p:cNvSpPr txBox="1"/>
          <p:nvPr/>
        </p:nvSpPr>
        <p:spPr>
          <a:xfrm>
            <a:off x="3555793" y="3836313"/>
            <a:ext cx="5131007" cy="430887"/>
          </a:xfrm>
          <a:prstGeom prst="rect">
            <a:avLst/>
          </a:prstGeom>
          <a:noFill/>
        </p:spPr>
        <p:txBody>
          <a:bodyPr wrap="none" rtlCol="0">
            <a:spAutoFit/>
          </a:bodyPr>
          <a:lstStyle/>
          <a:p>
            <a:r>
              <a:rPr lang="en-US" sz="2200" b="1" dirty="0" smtClean="0"/>
              <a:t>Exertion (and rest) falls along a </a:t>
            </a:r>
            <a:r>
              <a:rPr lang="en-US" sz="2200" b="1" u="sng" dirty="0" smtClean="0"/>
              <a:t>continuum</a:t>
            </a:r>
            <a:endParaRPr lang="en-US" sz="2200" b="1" u="sng" dirty="0"/>
          </a:p>
        </p:txBody>
      </p:sp>
      <p:sp>
        <p:nvSpPr>
          <p:cNvPr id="14" name="TextBox 13"/>
          <p:cNvSpPr txBox="1"/>
          <p:nvPr/>
        </p:nvSpPr>
        <p:spPr>
          <a:xfrm>
            <a:off x="3674207" y="4800600"/>
            <a:ext cx="204079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b="1" dirty="0" smtClean="0"/>
              <a:t>No activity/full rest</a:t>
            </a:r>
            <a:endParaRPr lang="en-US" b="1" dirty="0"/>
          </a:p>
        </p:txBody>
      </p:sp>
      <p:sp>
        <p:nvSpPr>
          <p:cNvPr id="15" name="TextBox 14"/>
          <p:cNvSpPr txBox="1"/>
          <p:nvPr/>
        </p:nvSpPr>
        <p:spPr>
          <a:xfrm>
            <a:off x="6477000" y="4812268"/>
            <a:ext cx="2045527"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b="1" dirty="0" smtClean="0"/>
              <a:t>Full activity/no rest</a:t>
            </a:r>
            <a:endParaRPr lang="en-US" b="1" dirty="0"/>
          </a:p>
        </p:txBody>
      </p:sp>
    </p:spTree>
    <p:extLst>
      <p:ext uri="{BB962C8B-B14F-4D97-AF65-F5344CB8AC3E}">
        <p14:creationId xmlns:p14="http://schemas.microsoft.com/office/powerpoint/2010/main" val="22346108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ai"/>
          <p:cNvPicPr>
            <a:picLocks noChangeAspect="1"/>
          </p:cNvPicPr>
          <p:nvPr/>
        </p:nvPicPr>
        <p:blipFill>
          <a:blip r:embed="rId2"/>
          <a:stretch>
            <a:fillRect/>
          </a:stretch>
        </p:blipFill>
        <p:spPr>
          <a:xfrm rot="5400000">
            <a:off x="3962400" y="762002"/>
            <a:ext cx="1371600" cy="8229600"/>
          </a:xfrm>
          <a:prstGeom prst="rect">
            <a:avLst/>
          </a:prstGeom>
        </p:spPr>
      </p:pic>
      <p:pic>
        <p:nvPicPr>
          <p:cNvPr id="5" name="Picture 4" descr="bottom red.jpg"/>
          <p:cNvPicPr>
            <a:picLocks noChangeAspect="1"/>
          </p:cNvPicPr>
          <p:nvPr/>
        </p:nvPicPr>
        <p:blipFill>
          <a:blip r:embed="rId3"/>
          <a:stretch>
            <a:fillRect/>
          </a:stretch>
        </p:blipFill>
        <p:spPr>
          <a:xfrm>
            <a:off x="533400" y="1904999"/>
            <a:ext cx="8305800" cy="1981199"/>
          </a:xfrm>
          <a:prstGeom prst="rect">
            <a:avLst/>
          </a:prstGeom>
        </p:spPr>
      </p:pic>
      <p:pic>
        <p:nvPicPr>
          <p:cNvPr id="4" name="Picture 3" descr="NEW.jpg"/>
          <p:cNvPicPr>
            <a:picLocks noChangeAspect="1"/>
          </p:cNvPicPr>
          <p:nvPr/>
        </p:nvPicPr>
        <p:blipFill>
          <a:blip r:embed="rId4"/>
          <a:stretch>
            <a:fillRect/>
          </a:stretch>
        </p:blipFill>
        <p:spPr>
          <a:xfrm>
            <a:off x="0" y="152400"/>
            <a:ext cx="9144000" cy="1443789"/>
          </a:xfrm>
          <a:prstGeom prst="rect">
            <a:avLst/>
          </a:prstGeom>
        </p:spPr>
      </p:pic>
      <p:sp>
        <p:nvSpPr>
          <p:cNvPr id="2" name="Title 1"/>
          <p:cNvSpPr>
            <a:spLocks noGrp="1"/>
          </p:cNvSpPr>
          <p:nvPr>
            <p:ph type="title"/>
          </p:nvPr>
        </p:nvSpPr>
        <p:spPr/>
        <p:txBody>
          <a:bodyPr>
            <a:normAutofit/>
          </a:bodyPr>
          <a:lstStyle/>
          <a:p>
            <a:r>
              <a:rPr lang="en-US" sz="3600" cap="none" dirty="0" smtClean="0">
                <a:solidFill>
                  <a:schemeClr val="bg1"/>
                </a:solidFill>
                <a:latin typeface="Arial Rounded MT Bold" panose="020F0704030504030204" pitchFamily="34" charset="0"/>
              </a:rPr>
              <a:t>Cognitive Rest</a:t>
            </a:r>
            <a:endParaRPr lang="en-US" sz="36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457200" y="1600200"/>
            <a:ext cx="8229600" cy="4525963"/>
          </a:xfrm>
        </p:spPr>
        <p:txBody>
          <a:bodyPr>
            <a:normAutofit/>
          </a:bodyPr>
          <a:lstStyle/>
          <a:p>
            <a:pPr algn="ctr">
              <a:buNone/>
            </a:pPr>
            <a:endParaRPr lang="en-US" altLang="en-US" sz="2800" dirty="0" smtClean="0"/>
          </a:p>
          <a:p>
            <a:pPr algn="ctr">
              <a:buNone/>
            </a:pPr>
            <a:r>
              <a:rPr lang="en-US" altLang="en-US" sz="2500" dirty="0" smtClean="0"/>
              <a:t>If </a:t>
            </a:r>
            <a:r>
              <a:rPr lang="en-US" altLang="en-US" sz="2500" dirty="0"/>
              <a:t>student stays home, s/he must avoid extensive </a:t>
            </a:r>
            <a:r>
              <a:rPr lang="en-US" altLang="en-US" sz="2500" dirty="0" smtClean="0"/>
              <a:t>computer/tablet </a:t>
            </a:r>
            <a:r>
              <a:rPr lang="en-US" altLang="en-US" sz="2500" dirty="0"/>
              <a:t>use, texting, video games, television, music, loud music, and music via </a:t>
            </a:r>
            <a:r>
              <a:rPr lang="en-US" altLang="en-US" sz="2500" dirty="0" smtClean="0"/>
              <a:t>headphones</a:t>
            </a:r>
          </a:p>
          <a:p>
            <a:pPr algn="ctr">
              <a:buNone/>
            </a:pPr>
            <a:endParaRPr lang="en-US" altLang="en-US" sz="2800" dirty="0" smtClean="0"/>
          </a:p>
          <a:p>
            <a:pPr algn="ctr">
              <a:buNone/>
            </a:pPr>
            <a:endParaRPr lang="en-US" altLang="en-US" sz="2400" dirty="0" smtClean="0"/>
          </a:p>
          <a:p>
            <a:pPr algn="ctr">
              <a:buNone/>
            </a:pPr>
            <a:r>
              <a:rPr lang="en-US" altLang="en-US" sz="2400" dirty="0" smtClean="0"/>
              <a:t>These activities make the brain work harder to process information and can exacerbate symptoms, thereby slowing recovery </a:t>
            </a:r>
          </a:p>
          <a:p>
            <a:endParaRPr lang="en-US" dirty="0"/>
          </a:p>
        </p:txBody>
      </p:sp>
    </p:spTree>
    <p:extLst>
      <p:ext uri="{BB962C8B-B14F-4D97-AF65-F5344CB8AC3E}">
        <p14:creationId xmlns:p14="http://schemas.microsoft.com/office/powerpoint/2010/main" val="38901892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ai"/>
          <p:cNvPicPr>
            <a:picLocks noChangeAspect="1"/>
          </p:cNvPicPr>
          <p:nvPr/>
        </p:nvPicPr>
        <p:blipFill>
          <a:blip r:embed="rId2"/>
          <a:stretch>
            <a:fillRect/>
          </a:stretch>
        </p:blipFill>
        <p:spPr>
          <a:xfrm rot="5400000">
            <a:off x="889334" y="3073066"/>
            <a:ext cx="2971800" cy="3988468"/>
          </a:xfrm>
          <a:prstGeom prst="rect">
            <a:avLst/>
          </a:prstGeom>
        </p:spPr>
      </p:pic>
      <p:pic>
        <p:nvPicPr>
          <p:cNvPr id="7" name="Picture 6" descr="bottom red.jpg"/>
          <p:cNvPicPr>
            <a:picLocks noChangeAspect="1"/>
          </p:cNvPicPr>
          <p:nvPr/>
        </p:nvPicPr>
        <p:blipFill>
          <a:blip r:embed="rId3"/>
          <a:stretch>
            <a:fillRect/>
          </a:stretch>
        </p:blipFill>
        <p:spPr>
          <a:xfrm>
            <a:off x="381000" y="1752601"/>
            <a:ext cx="8458200" cy="1600200"/>
          </a:xfrm>
          <a:prstGeom prst="rect">
            <a:avLst/>
          </a:prstGeom>
        </p:spPr>
      </p:pic>
      <p:pic>
        <p:nvPicPr>
          <p:cNvPr id="4" name="Picture 3" descr="NEW.jpg"/>
          <p:cNvPicPr>
            <a:picLocks noChangeAspect="1"/>
          </p:cNvPicPr>
          <p:nvPr/>
        </p:nvPicPr>
        <p:blipFill>
          <a:blip r:embed="rId4"/>
          <a:stretch>
            <a:fillRect/>
          </a:stretch>
        </p:blipFill>
        <p:spPr>
          <a:xfrm>
            <a:off x="0" y="152400"/>
            <a:ext cx="9144000" cy="1443789"/>
          </a:xfrm>
          <a:prstGeom prst="rect">
            <a:avLst/>
          </a:prstGeom>
        </p:spPr>
      </p:pic>
      <p:sp>
        <p:nvSpPr>
          <p:cNvPr id="30722"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sz="3600" cap="none" dirty="0" smtClean="0">
                <a:solidFill>
                  <a:schemeClr val="bg1"/>
                </a:solidFill>
                <a:latin typeface="Arial Rounded MT Bold" panose="020F0704030504030204" pitchFamily="34" charset="0"/>
              </a:rPr>
              <a:t>Physical Rest</a:t>
            </a:r>
          </a:p>
        </p:txBody>
      </p:sp>
      <p:sp>
        <p:nvSpPr>
          <p:cNvPr id="30723" name="Content Placeholder 2"/>
          <p:cNvSpPr>
            <a:spLocks noGrp="1"/>
          </p:cNvSpPr>
          <p:nvPr>
            <p:ph idx="1"/>
          </p:nvPr>
        </p:nvSpPr>
        <p:spPr>
          <a:xfrm>
            <a:off x="457200" y="1828800"/>
            <a:ext cx="8229600" cy="4525963"/>
          </a:xfrm>
        </p:spPr>
        <p:txBody>
          <a:bodyPr>
            <a:normAutofit/>
          </a:bodyPr>
          <a:lstStyle/>
          <a:p>
            <a:pPr algn="ctr" eaLnBrk="1" hangingPunct="1">
              <a:buNone/>
            </a:pPr>
            <a:r>
              <a:rPr lang="en-US" altLang="en-US" sz="2800" dirty="0" smtClean="0"/>
              <a:t>No participation in any physical activity until cleared by a physician, including physical education and sport activities  </a:t>
            </a:r>
          </a:p>
          <a:p>
            <a:pPr eaLnBrk="1" hangingPunct="1"/>
            <a:endParaRPr lang="en-US" altLang="en-US" dirty="0" smtClean="0"/>
          </a:p>
        </p:txBody>
      </p:sp>
      <p:sp>
        <p:nvSpPr>
          <p:cNvPr id="9" name="Rectangle 8"/>
          <p:cNvSpPr/>
          <p:nvPr/>
        </p:nvSpPr>
        <p:spPr>
          <a:xfrm>
            <a:off x="-76200" y="3810000"/>
            <a:ext cx="4343400" cy="2308324"/>
          </a:xfrm>
          <a:prstGeom prst="rect">
            <a:avLst/>
          </a:prstGeom>
        </p:spPr>
        <p:txBody>
          <a:bodyPr wrap="square">
            <a:spAutoFit/>
          </a:bodyPr>
          <a:lstStyle/>
          <a:p>
            <a:pPr lvl="1" algn="ctr"/>
            <a:r>
              <a:rPr lang="en-US" altLang="en-US" sz="2400" dirty="0" smtClean="0"/>
              <a:t>Physical activity after a concussion often magnifies already existing symptoms and puts the child at risk for a second, potentially more serious, concussion.  </a:t>
            </a:r>
          </a:p>
        </p:txBody>
      </p:sp>
      <p:pic>
        <p:nvPicPr>
          <p:cNvPr id="10" name="Picture 9" descr="file0001816753776.jpg"/>
          <p:cNvPicPr>
            <a:picLocks noChangeAspect="1"/>
          </p:cNvPicPr>
          <p:nvPr/>
        </p:nvPicPr>
        <p:blipFill>
          <a:blip r:embed="rId5"/>
          <a:stretch>
            <a:fillRect/>
          </a:stretch>
        </p:blipFill>
        <p:spPr>
          <a:xfrm>
            <a:off x="4876800" y="3581400"/>
            <a:ext cx="3886200" cy="2913017"/>
          </a:xfrm>
          <a:prstGeom prst="rect">
            <a:avLst/>
          </a:prstGeom>
        </p:spPr>
      </p:pic>
    </p:spTree>
    <p:extLst>
      <p:ext uri="{BB962C8B-B14F-4D97-AF65-F5344CB8AC3E}">
        <p14:creationId xmlns:p14="http://schemas.microsoft.com/office/powerpoint/2010/main" val="38901957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jpg"/>
          <p:cNvPicPr>
            <a:picLocks noChangeAspect="1"/>
          </p:cNvPicPr>
          <p:nvPr/>
        </p:nvPicPr>
        <p:blipFill>
          <a:blip r:embed="rId2"/>
          <a:stretch>
            <a:fillRect/>
          </a:stretch>
        </p:blipFill>
        <p:spPr>
          <a:xfrm>
            <a:off x="0" y="152400"/>
            <a:ext cx="9144000" cy="1443789"/>
          </a:xfrm>
          <a:prstGeom prst="rect">
            <a:avLst/>
          </a:prstGeom>
        </p:spPr>
      </p:pic>
      <p:sp>
        <p:nvSpPr>
          <p:cNvPr id="37890" name="Title 1"/>
          <p:cNvSpPr>
            <a:spLocks noGrp="1"/>
          </p:cNvSpPr>
          <p:nvPr>
            <p:ph type="title"/>
          </p:nvPr>
        </p:nvSpPr>
        <p:spPr bwMode="auto"/>
        <p:txBody>
          <a:bodyPr wrap="square" numCol="1" anchorCtr="0" compatLnSpc="1">
            <a:prstTxWarp prst="textNoShape">
              <a:avLst/>
            </a:prstTxWarp>
            <a:noAutofit/>
          </a:bodyPr>
          <a:lstStyle/>
          <a:p>
            <a:pPr eaLnBrk="1" hangingPunct="1"/>
            <a:r>
              <a:rPr lang="en-US" altLang="en-US" sz="3200" cap="none" dirty="0" smtClean="0">
                <a:solidFill>
                  <a:schemeClr val="bg1"/>
                </a:solidFill>
                <a:latin typeface="Arial Rounded MT Bold" panose="020F0704030504030204" pitchFamily="34" charset="0"/>
              </a:rPr>
              <a:t>Return to Academics Progression</a:t>
            </a:r>
            <a:r>
              <a:rPr lang="en-US" altLang="en-US" sz="3600" cap="none" dirty="0" smtClean="0">
                <a:solidFill>
                  <a:schemeClr val="bg1"/>
                </a:solidFill>
                <a:latin typeface="Arial Rounded MT Bold" panose="020F0704030504030204" pitchFamily="34" charset="0"/>
              </a:rPr>
              <a:t/>
            </a:r>
            <a:br>
              <a:rPr lang="en-US" altLang="en-US" sz="3600" cap="none" dirty="0" smtClean="0">
                <a:solidFill>
                  <a:schemeClr val="bg1"/>
                </a:solidFill>
                <a:latin typeface="Arial Rounded MT Bold" panose="020F0704030504030204" pitchFamily="34" charset="0"/>
              </a:rPr>
            </a:br>
            <a:r>
              <a:rPr lang="en-US" altLang="en-US" sz="1800" cap="none" dirty="0" smtClean="0">
                <a:solidFill>
                  <a:schemeClr val="bg1"/>
                </a:solidFill>
                <a:latin typeface="Arial Rounded MT Bold" panose="020F0704030504030204" pitchFamily="34" charset="0"/>
              </a:rPr>
              <a:t>(SEE HANDOUT FOR DESCRIPTIONS)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0294768"/>
              </p:ext>
            </p:extLst>
          </p:nvPr>
        </p:nvGraphicFramePr>
        <p:xfrm>
          <a:off x="990600" y="1628919"/>
          <a:ext cx="7162800" cy="4984954"/>
        </p:xfrm>
        <a:graphic>
          <a:graphicData uri="http://schemas.openxmlformats.org/drawingml/2006/table">
            <a:tbl>
              <a:tblPr/>
              <a:tblGrid>
                <a:gridCol w="1292760"/>
                <a:gridCol w="5870040"/>
              </a:tblGrid>
              <a:tr h="403501">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accent2"/>
                          </a:solidFill>
                          <a:effectLst/>
                          <a:latin typeface="Century Gothic" pitchFamily="-108" charset="0"/>
                          <a:ea typeface="ＭＳ Ｐゴシック" pitchFamily="-108" charset="-128"/>
                        </a:rPr>
                        <a:t>Steps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accent2"/>
                          </a:solidFill>
                          <a:effectLst/>
                          <a:latin typeface="Century Gothic" pitchFamily="-108" charset="0"/>
                          <a:ea typeface="ＭＳ Ｐゴシック" pitchFamily="-108" charset="-128"/>
                        </a:rPr>
                        <a:t>Progression</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363047">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entury Gothic" pitchFamily="-108" charset="0"/>
                          <a:ea typeface="ＭＳ Ｐゴシック" pitchFamily="-108" charset="-128"/>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entury Gothic" pitchFamily="-108" charset="0"/>
                          <a:ea typeface="ＭＳ Ｐゴシック" pitchFamily="-108" charset="-128"/>
                        </a:rPr>
                        <a:t>No School—Cognitive and Physical Rest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Family should receive guidance from health care professional regarding student’s readiness to return to school (based on number, type, and severity of symptoms)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1014239">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entury Gothic" pitchFamily="-108" charset="0"/>
                          <a:ea typeface="ＭＳ Ｐゴシック" pitchFamily="-108" charset="-128"/>
                        </a:rPr>
                        <a:t>Partial Day Attendance with Adjustments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Maximum accommodations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 Shortened day/schedule; breaks</a:t>
                      </a:r>
                      <a:endParaRPr kumimoji="0" lang="en-US" altLang="en-US" sz="1800" b="1" i="0" u="none" strike="noStrike" cap="none" normalizeH="0" baseline="0" dirty="0" smtClean="0">
                        <a:ln>
                          <a:noFill/>
                        </a:ln>
                        <a:solidFill>
                          <a:srgbClr val="000000"/>
                        </a:solidFill>
                        <a:effectLst/>
                        <a:latin typeface="Century Gothic" pitchFamily="-108" charset="0"/>
                        <a:ea typeface="ＭＳ Ｐゴシック" pitchFamily="-108" charset="-128"/>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745053">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entury Gothic" pitchFamily="-108" charset="0"/>
                          <a:ea typeface="ＭＳ Ｐゴシック" pitchFamily="-108" charset="-128"/>
                        </a:rPr>
                        <a:t>School—Full day with adjustments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993389">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entury Gothic" pitchFamily="-108" charset="0"/>
                          <a:ea typeface="ＭＳ Ｐゴシック" pitchFamily="-108" charset="-128"/>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entury Gothic" pitchFamily="-108" charset="0"/>
                          <a:ea typeface="ＭＳ Ｐゴシック" pitchFamily="-108" charset="-128"/>
                        </a:rPr>
                        <a:t>School—Full day without adjustments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No physical activity until released by a       healthcare professional</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42045">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itchFamily="-108" charset="0"/>
                          <a:ea typeface="ＭＳ Ｐゴシック" pitchFamily="-108" charset="-128"/>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lvl1pPr eaLnBrk="0" hangingPunct="0">
                        <a:spcBef>
                          <a:spcPct val="20000"/>
                        </a:spcBef>
                        <a:buClr>
                          <a:schemeClr val="accent1"/>
                        </a:buClr>
                        <a:buFont typeface="Arial" charset="0"/>
                        <a:defRPr sz="2000">
                          <a:solidFill>
                            <a:schemeClr val="tx2"/>
                          </a:solidFill>
                          <a:latin typeface="Century Gothic" pitchFamily="-108" charset="0"/>
                          <a:ea typeface="ＭＳ Ｐゴシック" pitchFamily="-108" charset="-128"/>
                        </a:defRPr>
                      </a:lvl1pPr>
                      <a:lvl2pPr marL="37931725" indent="-37474525" eaLnBrk="0" hangingPunct="0">
                        <a:spcBef>
                          <a:spcPct val="20000"/>
                        </a:spcBef>
                        <a:buClr>
                          <a:schemeClr val="accent2"/>
                        </a:buClr>
                        <a:buFont typeface="Arial" charset="0"/>
                        <a:defRPr>
                          <a:solidFill>
                            <a:schemeClr val="tx2"/>
                          </a:solidFill>
                          <a:latin typeface="Century Gothic" pitchFamily="-108" charset="0"/>
                          <a:ea typeface="ＭＳ Ｐゴシック" pitchFamily="-108" charset="-128"/>
                        </a:defRPr>
                      </a:lvl2pPr>
                      <a:lvl3pPr eaLnBrk="0" hangingPunct="0">
                        <a:spcBef>
                          <a:spcPct val="20000"/>
                        </a:spcBef>
                        <a:defRPr sz="1600">
                          <a:solidFill>
                            <a:schemeClr val="tx2"/>
                          </a:solidFill>
                          <a:latin typeface="Century Gothic" pitchFamily="-108" charset="0"/>
                          <a:ea typeface="ＭＳ Ｐゴシック" pitchFamily="-108" charset="-128"/>
                        </a:defRPr>
                      </a:lvl3pPr>
                      <a:lvl4pPr eaLnBrk="0" hangingPunct="0">
                        <a:spcBef>
                          <a:spcPct val="20000"/>
                        </a:spcBef>
                        <a:defRPr sz="1400">
                          <a:solidFill>
                            <a:schemeClr val="tx2"/>
                          </a:solidFill>
                          <a:latin typeface="Century Gothic" pitchFamily="-108" charset="0"/>
                          <a:ea typeface="ＭＳ Ｐゴシック" pitchFamily="-108" charset="-128"/>
                        </a:defRPr>
                      </a:lvl4pPr>
                      <a:lvl5pPr eaLnBrk="0" hangingPunct="0">
                        <a:spcBef>
                          <a:spcPct val="20000"/>
                        </a:spcBef>
                        <a:defRPr sz="1400">
                          <a:solidFill>
                            <a:schemeClr val="tx2"/>
                          </a:solidFill>
                          <a:latin typeface="Century Gothic" pitchFamily="-108" charset="0"/>
                          <a:ea typeface="ＭＳ Ｐゴシック" pitchFamily="-108" charset="-128"/>
                        </a:defRPr>
                      </a:lvl5pPr>
                      <a:lvl6pPr marL="4572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6pPr>
                      <a:lvl7pPr marL="9144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7pPr>
                      <a:lvl8pPr marL="13716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8pPr>
                      <a:lvl9pPr marL="1828800" eaLnBrk="0" fontAlgn="base" hangingPunct="0">
                        <a:spcBef>
                          <a:spcPct val="20000"/>
                        </a:spcBef>
                        <a:spcAft>
                          <a:spcPct val="0"/>
                        </a:spcAft>
                        <a:defRPr sz="1400">
                          <a:solidFill>
                            <a:schemeClr val="tx2"/>
                          </a:solidFill>
                          <a:latin typeface="Century Gothic" pitchFamily="-108" charset="0"/>
                          <a:ea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entury Gothic" pitchFamily="-108" charset="0"/>
                          <a:ea typeface="ＭＳ Ｐゴシック" pitchFamily="-108" charset="-128"/>
                        </a:rPr>
                        <a:t>School—Full day with extracurricular involvement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27142394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bottom red.jpg"/>
          <p:cNvPicPr>
            <a:picLocks noChangeAspect="1"/>
          </p:cNvPicPr>
          <p:nvPr/>
        </p:nvPicPr>
        <p:blipFill>
          <a:blip r:embed="rId2"/>
          <a:stretch>
            <a:fillRect/>
          </a:stretch>
        </p:blipFill>
        <p:spPr>
          <a:xfrm>
            <a:off x="228600" y="2057400"/>
            <a:ext cx="3429000" cy="1752600"/>
          </a:xfrm>
          <a:prstGeom prst="rect">
            <a:avLst/>
          </a:prstGeom>
        </p:spPr>
      </p:pic>
      <p:pic>
        <p:nvPicPr>
          <p:cNvPr id="5" name="Picture 4" descr="NEW.jpg"/>
          <p:cNvPicPr>
            <a:picLocks noChangeAspect="1"/>
          </p:cNvPicPr>
          <p:nvPr/>
        </p:nvPicPr>
        <p:blipFill>
          <a:blip r:embed="rId3"/>
          <a:stretch>
            <a:fillRect/>
          </a:stretch>
        </p:blipFill>
        <p:spPr>
          <a:xfrm>
            <a:off x="0" y="152400"/>
            <a:ext cx="9144000" cy="1443789"/>
          </a:xfrm>
          <a:prstGeom prst="rect">
            <a:avLst/>
          </a:prstGeom>
        </p:spPr>
      </p:pic>
      <p:sp>
        <p:nvSpPr>
          <p:cNvPr id="2" name="Title 1"/>
          <p:cNvSpPr>
            <a:spLocks noGrp="1"/>
          </p:cNvSpPr>
          <p:nvPr>
            <p:ph type="title"/>
          </p:nvPr>
        </p:nvSpPr>
        <p:spPr/>
        <p:txBody>
          <a:bodyPr>
            <a:normAutofit/>
          </a:bodyPr>
          <a:lstStyle/>
          <a:p>
            <a:r>
              <a:rPr lang="en-US" sz="3600" dirty="0" smtClean="0">
                <a:solidFill>
                  <a:schemeClr val="bg1"/>
                </a:solidFill>
                <a:latin typeface="Arial Rounded MT Bold" panose="020F0704030504030204" pitchFamily="34" charset="0"/>
              </a:rPr>
              <a:t>Decision-Making Chart</a:t>
            </a:r>
            <a:endParaRPr lang="en-US" sz="36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304800" y="2286000"/>
            <a:ext cx="3200400" cy="990600"/>
          </a:xfrm>
        </p:spPr>
        <p:txBody>
          <a:bodyPr>
            <a:noAutofit/>
          </a:bodyPr>
          <a:lstStyle/>
          <a:p>
            <a:pPr algn="ctr">
              <a:buNone/>
            </a:pPr>
            <a:r>
              <a:rPr lang="en-US" sz="2200" b="1" dirty="0" smtClean="0">
                <a:solidFill>
                  <a:srgbClr val="FFFFFF"/>
                </a:solidFill>
              </a:rPr>
              <a:t>Allow participation to an </a:t>
            </a:r>
          </a:p>
          <a:p>
            <a:pPr marL="114300" indent="0" algn="ctr">
              <a:buNone/>
            </a:pPr>
            <a:r>
              <a:rPr lang="en-US" sz="2200" b="1" dirty="0" smtClean="0">
                <a:solidFill>
                  <a:srgbClr val="FFFFFF"/>
                </a:solidFill>
              </a:rPr>
              <a:t>extent that does not </a:t>
            </a:r>
          </a:p>
          <a:p>
            <a:pPr marL="114300" indent="0" algn="ctr">
              <a:buNone/>
            </a:pPr>
            <a:r>
              <a:rPr lang="en-US" sz="2200" b="1" dirty="0" smtClean="0">
                <a:solidFill>
                  <a:srgbClr val="FFFFFF"/>
                </a:solidFill>
              </a:rPr>
              <a:t>worsen symptoms</a:t>
            </a:r>
          </a:p>
        </p:txBody>
      </p:sp>
      <p:pic>
        <p:nvPicPr>
          <p:cNvPr id="7" name="Picture 6" descr="ONE Academic.jpg"/>
          <p:cNvPicPr>
            <a:picLocks noChangeAspect="1"/>
          </p:cNvPicPr>
          <p:nvPr/>
        </p:nvPicPr>
        <p:blipFill>
          <a:blip r:embed="rId4"/>
          <a:stretch>
            <a:fillRect/>
          </a:stretch>
        </p:blipFill>
        <p:spPr>
          <a:xfrm>
            <a:off x="5334000" y="1600200"/>
            <a:ext cx="1600200" cy="695739"/>
          </a:xfrm>
          <a:prstGeom prst="rect">
            <a:avLst/>
          </a:prstGeom>
        </p:spPr>
      </p:pic>
      <p:pic>
        <p:nvPicPr>
          <p:cNvPr id="8" name="Picture 7" descr="TWO Athletic.jpg"/>
          <p:cNvPicPr>
            <a:picLocks noChangeAspect="1"/>
          </p:cNvPicPr>
          <p:nvPr/>
        </p:nvPicPr>
        <p:blipFill>
          <a:blip r:embed="rId5"/>
          <a:stretch>
            <a:fillRect/>
          </a:stretch>
        </p:blipFill>
        <p:spPr>
          <a:xfrm>
            <a:off x="4191000" y="2590800"/>
            <a:ext cx="1600200" cy="685800"/>
          </a:xfrm>
          <a:prstGeom prst="rect">
            <a:avLst/>
          </a:prstGeom>
        </p:spPr>
      </p:pic>
      <p:pic>
        <p:nvPicPr>
          <p:cNvPr id="9" name="Picture 8" descr="THREE Medical.jpg"/>
          <p:cNvPicPr>
            <a:picLocks noChangeAspect="1"/>
          </p:cNvPicPr>
          <p:nvPr/>
        </p:nvPicPr>
        <p:blipFill>
          <a:blip r:embed="rId6"/>
          <a:stretch>
            <a:fillRect/>
          </a:stretch>
        </p:blipFill>
        <p:spPr>
          <a:xfrm>
            <a:off x="4648200" y="4495800"/>
            <a:ext cx="1524000" cy="838200"/>
          </a:xfrm>
          <a:prstGeom prst="rect">
            <a:avLst/>
          </a:prstGeom>
        </p:spPr>
      </p:pic>
      <p:pic>
        <p:nvPicPr>
          <p:cNvPr id="10" name="Picture 9" descr="TWO Athletic.jpg"/>
          <p:cNvPicPr>
            <a:picLocks noChangeAspect="1"/>
          </p:cNvPicPr>
          <p:nvPr/>
        </p:nvPicPr>
        <p:blipFill>
          <a:blip r:embed="rId5"/>
          <a:stretch>
            <a:fillRect/>
          </a:stretch>
        </p:blipFill>
        <p:spPr>
          <a:xfrm>
            <a:off x="6477000" y="2590800"/>
            <a:ext cx="1600200" cy="685800"/>
          </a:xfrm>
          <a:prstGeom prst="rect">
            <a:avLst/>
          </a:prstGeom>
        </p:spPr>
      </p:pic>
      <p:pic>
        <p:nvPicPr>
          <p:cNvPr id="11" name="Picture 10" descr="TWO Athletic.jpg"/>
          <p:cNvPicPr>
            <a:picLocks noChangeAspect="1"/>
          </p:cNvPicPr>
          <p:nvPr/>
        </p:nvPicPr>
        <p:blipFill>
          <a:blip r:embed="rId5"/>
          <a:stretch>
            <a:fillRect/>
          </a:stretch>
        </p:blipFill>
        <p:spPr>
          <a:xfrm>
            <a:off x="4191000" y="3429000"/>
            <a:ext cx="1600200" cy="685800"/>
          </a:xfrm>
          <a:prstGeom prst="rect">
            <a:avLst/>
          </a:prstGeom>
        </p:spPr>
      </p:pic>
      <p:pic>
        <p:nvPicPr>
          <p:cNvPr id="12" name="Picture 11" descr="TWO Athletic.jpg"/>
          <p:cNvPicPr>
            <a:picLocks noChangeAspect="1"/>
          </p:cNvPicPr>
          <p:nvPr/>
        </p:nvPicPr>
        <p:blipFill>
          <a:blip r:embed="rId5"/>
          <a:stretch>
            <a:fillRect/>
          </a:stretch>
        </p:blipFill>
        <p:spPr>
          <a:xfrm>
            <a:off x="6477000" y="3429000"/>
            <a:ext cx="1600200" cy="838200"/>
          </a:xfrm>
          <a:prstGeom prst="rect">
            <a:avLst/>
          </a:prstGeom>
        </p:spPr>
      </p:pic>
      <p:pic>
        <p:nvPicPr>
          <p:cNvPr id="13" name="Picture 12" descr="THREE Medical.jpg"/>
          <p:cNvPicPr>
            <a:picLocks noChangeAspect="1"/>
          </p:cNvPicPr>
          <p:nvPr/>
        </p:nvPicPr>
        <p:blipFill>
          <a:blip r:embed="rId6"/>
          <a:stretch>
            <a:fillRect/>
          </a:stretch>
        </p:blipFill>
        <p:spPr>
          <a:xfrm>
            <a:off x="2743200" y="4495800"/>
            <a:ext cx="1524000" cy="838200"/>
          </a:xfrm>
          <a:prstGeom prst="rect">
            <a:avLst/>
          </a:prstGeom>
        </p:spPr>
      </p:pic>
      <p:pic>
        <p:nvPicPr>
          <p:cNvPr id="14" name="Picture 13" descr="THREE Medical.jpg"/>
          <p:cNvPicPr>
            <a:picLocks noChangeAspect="1"/>
          </p:cNvPicPr>
          <p:nvPr/>
        </p:nvPicPr>
        <p:blipFill>
          <a:blip r:embed="rId6"/>
          <a:stretch>
            <a:fillRect/>
          </a:stretch>
        </p:blipFill>
        <p:spPr>
          <a:xfrm>
            <a:off x="2743200" y="5486400"/>
            <a:ext cx="1524000" cy="1143000"/>
          </a:xfrm>
          <a:prstGeom prst="rect">
            <a:avLst/>
          </a:prstGeom>
        </p:spPr>
      </p:pic>
      <p:pic>
        <p:nvPicPr>
          <p:cNvPr id="15" name="Picture 14" descr="THREE Medical.jpg"/>
          <p:cNvPicPr>
            <a:picLocks noChangeAspect="1"/>
          </p:cNvPicPr>
          <p:nvPr/>
        </p:nvPicPr>
        <p:blipFill>
          <a:blip r:embed="rId6"/>
          <a:stretch>
            <a:fillRect/>
          </a:stretch>
        </p:blipFill>
        <p:spPr>
          <a:xfrm>
            <a:off x="4648200" y="5486400"/>
            <a:ext cx="1524000" cy="1143000"/>
          </a:xfrm>
          <a:prstGeom prst="rect">
            <a:avLst/>
          </a:prstGeom>
        </p:spPr>
      </p:pic>
      <p:sp>
        <p:nvSpPr>
          <p:cNvPr id="16" name="TextBox 15"/>
          <p:cNvSpPr txBox="1"/>
          <p:nvPr/>
        </p:nvSpPr>
        <p:spPr>
          <a:xfrm>
            <a:off x="5105400" y="1676400"/>
            <a:ext cx="1981200" cy="523220"/>
          </a:xfrm>
          <a:prstGeom prst="rect">
            <a:avLst/>
          </a:prstGeom>
          <a:noFill/>
        </p:spPr>
        <p:txBody>
          <a:bodyPr wrap="square" rtlCol="0">
            <a:spAutoFit/>
          </a:bodyPr>
          <a:lstStyle/>
          <a:p>
            <a:pPr algn="ctr"/>
            <a:r>
              <a:rPr lang="en-US" sz="1400" dirty="0" smtClean="0">
                <a:solidFill>
                  <a:srgbClr val="FFFFFF"/>
                </a:solidFill>
              </a:rPr>
              <a:t>Increase cognitive demand</a:t>
            </a:r>
            <a:endParaRPr lang="en-US" sz="1400" dirty="0">
              <a:solidFill>
                <a:srgbClr val="FFFFFF"/>
              </a:solidFill>
            </a:endParaRPr>
          </a:p>
        </p:txBody>
      </p:sp>
      <p:sp>
        <p:nvSpPr>
          <p:cNvPr id="17" name="TextBox 16"/>
          <p:cNvSpPr txBox="1"/>
          <p:nvPr/>
        </p:nvSpPr>
        <p:spPr>
          <a:xfrm>
            <a:off x="3962400" y="2667000"/>
            <a:ext cx="1981200" cy="523220"/>
          </a:xfrm>
          <a:prstGeom prst="rect">
            <a:avLst/>
          </a:prstGeom>
          <a:noFill/>
        </p:spPr>
        <p:txBody>
          <a:bodyPr wrap="square" rtlCol="0">
            <a:spAutoFit/>
          </a:bodyPr>
          <a:lstStyle/>
          <a:p>
            <a:pPr algn="ctr"/>
            <a:r>
              <a:rPr lang="en-US" sz="1400" dirty="0" smtClean="0">
                <a:solidFill>
                  <a:srgbClr val="FFFFFF"/>
                </a:solidFill>
              </a:rPr>
              <a:t>Symptoms increase</a:t>
            </a:r>
          </a:p>
          <a:p>
            <a:pPr algn="ctr"/>
            <a:r>
              <a:rPr lang="en-US" sz="1400" dirty="0" smtClean="0">
                <a:solidFill>
                  <a:srgbClr val="FFFFFF"/>
                </a:solidFill>
              </a:rPr>
              <a:t>or worsen</a:t>
            </a:r>
            <a:endParaRPr lang="en-US" sz="1400" dirty="0">
              <a:solidFill>
                <a:srgbClr val="FFFFFF"/>
              </a:solidFill>
            </a:endParaRPr>
          </a:p>
        </p:txBody>
      </p:sp>
      <p:sp>
        <p:nvSpPr>
          <p:cNvPr id="18" name="TextBox 17"/>
          <p:cNvSpPr txBox="1"/>
          <p:nvPr/>
        </p:nvSpPr>
        <p:spPr>
          <a:xfrm>
            <a:off x="6324600" y="2667000"/>
            <a:ext cx="1981200" cy="523220"/>
          </a:xfrm>
          <a:prstGeom prst="rect">
            <a:avLst/>
          </a:prstGeom>
          <a:noFill/>
        </p:spPr>
        <p:txBody>
          <a:bodyPr wrap="square" rtlCol="0">
            <a:spAutoFit/>
          </a:bodyPr>
          <a:lstStyle/>
          <a:p>
            <a:pPr algn="ctr"/>
            <a:r>
              <a:rPr lang="en-US" sz="1400" dirty="0" smtClean="0">
                <a:solidFill>
                  <a:srgbClr val="FFFFFF"/>
                </a:solidFill>
              </a:rPr>
              <a:t>No change in </a:t>
            </a:r>
          </a:p>
          <a:p>
            <a:pPr algn="ctr"/>
            <a:r>
              <a:rPr lang="en-US" sz="1400" dirty="0" smtClean="0">
                <a:solidFill>
                  <a:srgbClr val="FFFFFF"/>
                </a:solidFill>
              </a:rPr>
              <a:t>symptoms</a:t>
            </a:r>
            <a:endParaRPr lang="en-US" sz="1400" dirty="0">
              <a:solidFill>
                <a:srgbClr val="FFFFFF"/>
              </a:solidFill>
            </a:endParaRPr>
          </a:p>
        </p:txBody>
      </p:sp>
      <p:sp>
        <p:nvSpPr>
          <p:cNvPr id="19" name="TextBox 18"/>
          <p:cNvSpPr txBox="1"/>
          <p:nvPr/>
        </p:nvSpPr>
        <p:spPr>
          <a:xfrm>
            <a:off x="6248400" y="3505200"/>
            <a:ext cx="1981200" cy="738664"/>
          </a:xfrm>
          <a:prstGeom prst="rect">
            <a:avLst/>
          </a:prstGeom>
          <a:noFill/>
        </p:spPr>
        <p:txBody>
          <a:bodyPr wrap="square" rtlCol="0">
            <a:spAutoFit/>
          </a:bodyPr>
          <a:lstStyle/>
          <a:p>
            <a:pPr algn="ctr"/>
            <a:r>
              <a:rPr lang="en-US" sz="1400" dirty="0" smtClean="0">
                <a:solidFill>
                  <a:srgbClr val="FFFFFF"/>
                </a:solidFill>
              </a:rPr>
              <a:t>Continue gradually</a:t>
            </a:r>
          </a:p>
          <a:p>
            <a:pPr algn="ctr"/>
            <a:r>
              <a:rPr lang="en-US" sz="1400" dirty="0" smtClean="0">
                <a:solidFill>
                  <a:srgbClr val="FFFFFF"/>
                </a:solidFill>
              </a:rPr>
              <a:t>increasing cognitive</a:t>
            </a:r>
          </a:p>
          <a:p>
            <a:pPr algn="ctr"/>
            <a:r>
              <a:rPr lang="en-US" sz="1400" dirty="0" smtClean="0">
                <a:solidFill>
                  <a:srgbClr val="FFFFFF"/>
                </a:solidFill>
              </a:rPr>
              <a:t>demands</a:t>
            </a:r>
            <a:endParaRPr lang="en-US" sz="1400" dirty="0">
              <a:solidFill>
                <a:srgbClr val="FFFFFF"/>
              </a:solidFill>
            </a:endParaRPr>
          </a:p>
        </p:txBody>
      </p:sp>
      <p:sp>
        <p:nvSpPr>
          <p:cNvPr id="20" name="TextBox 19"/>
          <p:cNvSpPr txBox="1"/>
          <p:nvPr/>
        </p:nvSpPr>
        <p:spPr>
          <a:xfrm>
            <a:off x="4038600" y="3376136"/>
            <a:ext cx="1981200" cy="738664"/>
          </a:xfrm>
          <a:prstGeom prst="rect">
            <a:avLst/>
          </a:prstGeom>
          <a:noFill/>
        </p:spPr>
        <p:txBody>
          <a:bodyPr wrap="square" rtlCol="0">
            <a:spAutoFit/>
          </a:bodyPr>
          <a:lstStyle/>
          <a:p>
            <a:pPr algn="ctr"/>
            <a:r>
              <a:rPr lang="en-US" sz="1400" dirty="0" smtClean="0">
                <a:solidFill>
                  <a:srgbClr val="FFFFFF"/>
                </a:solidFill>
              </a:rPr>
              <a:t>Discontinue activity.</a:t>
            </a:r>
          </a:p>
          <a:p>
            <a:pPr algn="ctr"/>
            <a:r>
              <a:rPr lang="en-US" sz="1400" dirty="0" smtClean="0">
                <a:solidFill>
                  <a:srgbClr val="FFFFFF"/>
                </a:solidFill>
              </a:rPr>
              <a:t>complete cognitive </a:t>
            </a:r>
          </a:p>
          <a:p>
            <a:pPr algn="ctr"/>
            <a:r>
              <a:rPr lang="en-US" sz="1400" dirty="0" smtClean="0">
                <a:solidFill>
                  <a:srgbClr val="FFFFFF"/>
                </a:solidFill>
              </a:rPr>
              <a:t>rest for 20 minutes</a:t>
            </a:r>
            <a:endParaRPr lang="en-US" sz="1400" dirty="0">
              <a:solidFill>
                <a:srgbClr val="FFFFFF"/>
              </a:solidFill>
            </a:endParaRPr>
          </a:p>
        </p:txBody>
      </p:sp>
      <p:sp>
        <p:nvSpPr>
          <p:cNvPr id="21" name="TextBox 20"/>
          <p:cNvSpPr txBox="1"/>
          <p:nvPr/>
        </p:nvSpPr>
        <p:spPr>
          <a:xfrm>
            <a:off x="2514600" y="4495800"/>
            <a:ext cx="1981200" cy="738664"/>
          </a:xfrm>
          <a:prstGeom prst="rect">
            <a:avLst/>
          </a:prstGeom>
          <a:noFill/>
        </p:spPr>
        <p:txBody>
          <a:bodyPr wrap="square" rtlCol="0">
            <a:spAutoFit/>
          </a:bodyPr>
          <a:lstStyle/>
          <a:p>
            <a:pPr algn="ctr"/>
            <a:r>
              <a:rPr lang="en-US" sz="1400" dirty="0" smtClean="0">
                <a:solidFill>
                  <a:srgbClr val="FFFFFF"/>
                </a:solidFill>
              </a:rPr>
              <a:t>Symptoms improve</a:t>
            </a:r>
          </a:p>
          <a:p>
            <a:pPr algn="ctr"/>
            <a:r>
              <a:rPr lang="en-US" sz="1400" dirty="0" smtClean="0">
                <a:solidFill>
                  <a:srgbClr val="FFFFFF"/>
                </a:solidFill>
              </a:rPr>
              <a:t>with 20 minutes </a:t>
            </a:r>
          </a:p>
          <a:p>
            <a:pPr algn="ctr"/>
            <a:r>
              <a:rPr lang="en-US" sz="1400" dirty="0" smtClean="0">
                <a:solidFill>
                  <a:srgbClr val="FFFFFF"/>
                </a:solidFill>
              </a:rPr>
              <a:t>of rest.</a:t>
            </a:r>
            <a:endParaRPr lang="en-US" sz="1400" dirty="0">
              <a:solidFill>
                <a:srgbClr val="FFFFFF"/>
              </a:solidFill>
            </a:endParaRPr>
          </a:p>
        </p:txBody>
      </p:sp>
      <p:sp>
        <p:nvSpPr>
          <p:cNvPr id="22" name="TextBox 21"/>
          <p:cNvSpPr txBox="1"/>
          <p:nvPr/>
        </p:nvSpPr>
        <p:spPr>
          <a:xfrm>
            <a:off x="2514600" y="5562600"/>
            <a:ext cx="1981200" cy="954107"/>
          </a:xfrm>
          <a:prstGeom prst="rect">
            <a:avLst/>
          </a:prstGeom>
          <a:noFill/>
        </p:spPr>
        <p:txBody>
          <a:bodyPr wrap="square" rtlCol="0">
            <a:spAutoFit/>
          </a:bodyPr>
          <a:lstStyle/>
          <a:p>
            <a:pPr algn="ctr"/>
            <a:r>
              <a:rPr lang="en-US" sz="1400" dirty="0" smtClean="0">
                <a:solidFill>
                  <a:srgbClr val="FFFFFF"/>
                </a:solidFill>
              </a:rPr>
              <a:t>Re-start activity at</a:t>
            </a:r>
          </a:p>
          <a:p>
            <a:pPr algn="ctr"/>
            <a:r>
              <a:rPr lang="en-US" sz="1400" dirty="0" smtClean="0">
                <a:solidFill>
                  <a:srgbClr val="FFFFFF"/>
                </a:solidFill>
              </a:rPr>
              <a:t>or below the same</a:t>
            </a:r>
          </a:p>
          <a:p>
            <a:pPr algn="ctr"/>
            <a:r>
              <a:rPr lang="en-US" sz="1400" dirty="0" smtClean="0">
                <a:solidFill>
                  <a:srgbClr val="FFFFFF"/>
                </a:solidFill>
              </a:rPr>
              <a:t>level that produced</a:t>
            </a:r>
          </a:p>
          <a:p>
            <a:pPr algn="ctr"/>
            <a:r>
              <a:rPr lang="en-US" sz="1400" dirty="0" smtClean="0">
                <a:solidFill>
                  <a:srgbClr val="FFFFFF"/>
                </a:solidFill>
              </a:rPr>
              <a:t>symptoms.</a:t>
            </a:r>
            <a:endParaRPr lang="en-US" sz="1400" dirty="0">
              <a:solidFill>
                <a:srgbClr val="FFFFFF"/>
              </a:solidFill>
            </a:endParaRPr>
          </a:p>
        </p:txBody>
      </p:sp>
      <p:sp>
        <p:nvSpPr>
          <p:cNvPr id="23" name="TextBox 22"/>
          <p:cNvSpPr txBox="1"/>
          <p:nvPr/>
        </p:nvSpPr>
        <p:spPr>
          <a:xfrm>
            <a:off x="4419600" y="4495800"/>
            <a:ext cx="1981200" cy="738664"/>
          </a:xfrm>
          <a:prstGeom prst="rect">
            <a:avLst/>
          </a:prstGeom>
          <a:noFill/>
        </p:spPr>
        <p:txBody>
          <a:bodyPr wrap="square" rtlCol="0">
            <a:spAutoFit/>
          </a:bodyPr>
          <a:lstStyle/>
          <a:p>
            <a:pPr algn="ctr"/>
            <a:r>
              <a:rPr lang="en-US" sz="1400" dirty="0" smtClean="0">
                <a:solidFill>
                  <a:srgbClr val="FFFFFF"/>
                </a:solidFill>
              </a:rPr>
              <a:t>Symptoms do not</a:t>
            </a:r>
          </a:p>
          <a:p>
            <a:pPr algn="ctr"/>
            <a:r>
              <a:rPr lang="en-US" sz="1400" dirty="0" smtClean="0">
                <a:solidFill>
                  <a:srgbClr val="FFFFFF"/>
                </a:solidFill>
              </a:rPr>
              <a:t>improve with </a:t>
            </a:r>
          </a:p>
          <a:p>
            <a:pPr algn="ctr"/>
            <a:r>
              <a:rPr lang="en-US" sz="1400" dirty="0" smtClean="0">
                <a:solidFill>
                  <a:srgbClr val="FFFFFF"/>
                </a:solidFill>
              </a:rPr>
              <a:t>20 minutes of rest</a:t>
            </a:r>
            <a:endParaRPr lang="en-US" sz="1400" dirty="0">
              <a:solidFill>
                <a:srgbClr val="FFFFFF"/>
              </a:solidFill>
            </a:endParaRPr>
          </a:p>
        </p:txBody>
      </p:sp>
      <p:sp>
        <p:nvSpPr>
          <p:cNvPr id="24" name="TextBox 23"/>
          <p:cNvSpPr txBox="1"/>
          <p:nvPr/>
        </p:nvSpPr>
        <p:spPr>
          <a:xfrm>
            <a:off x="4419600" y="5459849"/>
            <a:ext cx="1981200" cy="1169551"/>
          </a:xfrm>
          <a:prstGeom prst="rect">
            <a:avLst/>
          </a:prstGeom>
          <a:noFill/>
        </p:spPr>
        <p:txBody>
          <a:bodyPr wrap="square" rtlCol="0">
            <a:spAutoFit/>
          </a:bodyPr>
          <a:lstStyle/>
          <a:p>
            <a:pPr algn="ctr"/>
            <a:r>
              <a:rPr lang="en-US" sz="1400" dirty="0" smtClean="0">
                <a:solidFill>
                  <a:srgbClr val="FFFFFF"/>
                </a:solidFill>
              </a:rPr>
              <a:t>Discontinue activity</a:t>
            </a:r>
          </a:p>
          <a:p>
            <a:pPr algn="ctr"/>
            <a:r>
              <a:rPr lang="en-US" sz="1400" dirty="0" smtClean="0">
                <a:solidFill>
                  <a:srgbClr val="FFFFFF"/>
                </a:solidFill>
              </a:rPr>
              <a:t>and resume when</a:t>
            </a:r>
          </a:p>
          <a:p>
            <a:pPr algn="ctr"/>
            <a:r>
              <a:rPr lang="en-US" sz="1400" dirty="0" smtClean="0">
                <a:solidFill>
                  <a:srgbClr val="FFFFFF"/>
                </a:solidFill>
              </a:rPr>
              <a:t>symptoms have </a:t>
            </a:r>
          </a:p>
          <a:p>
            <a:pPr algn="ctr"/>
            <a:r>
              <a:rPr lang="en-US" sz="1400" dirty="0" smtClean="0">
                <a:solidFill>
                  <a:srgbClr val="FFFFFF"/>
                </a:solidFill>
              </a:rPr>
              <a:t>lessened </a:t>
            </a:r>
          </a:p>
          <a:p>
            <a:pPr algn="ctr"/>
            <a:r>
              <a:rPr lang="en-US" sz="1400" dirty="0" smtClean="0">
                <a:solidFill>
                  <a:srgbClr val="FFFFFF"/>
                </a:solidFill>
              </a:rPr>
              <a:t>(such as next day)</a:t>
            </a:r>
            <a:endParaRPr lang="en-US" sz="1400" dirty="0">
              <a:solidFill>
                <a:srgbClr val="FFFFFF"/>
              </a:solidFill>
            </a:endParaRPr>
          </a:p>
        </p:txBody>
      </p:sp>
      <p:cxnSp>
        <p:nvCxnSpPr>
          <p:cNvPr id="30" name="Straight Arrow Connector 29"/>
          <p:cNvCxnSpPr>
            <a:stCxn id="17" idx="2"/>
          </p:cNvCxnSpPr>
          <p:nvPr/>
        </p:nvCxnSpPr>
        <p:spPr>
          <a:xfrm rot="5400000">
            <a:off x="4833610" y="3309610"/>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5400000">
            <a:off x="7120404" y="331899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a:off x="3385016" y="536621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5291604" y="536621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a:off x="4910604" y="248079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7044204" y="248079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a:off x="3386604" y="437561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5367804" y="4375616"/>
            <a:ext cx="23878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505200" y="4267200"/>
            <a:ext cx="19812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457700" y="4152900"/>
            <a:ext cx="2286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029200" y="2361406"/>
            <a:ext cx="2133600" cy="79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981700" y="2247106"/>
            <a:ext cx="22860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0486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ttom red.jpg"/>
          <p:cNvPicPr>
            <a:picLocks noChangeAspect="1"/>
          </p:cNvPicPr>
          <p:nvPr/>
        </p:nvPicPr>
        <p:blipFill>
          <a:blip r:embed="rId3"/>
          <a:stretch>
            <a:fillRect/>
          </a:stretch>
        </p:blipFill>
        <p:spPr>
          <a:xfrm>
            <a:off x="304800" y="1676400"/>
            <a:ext cx="3962400" cy="1981200"/>
          </a:xfrm>
          <a:prstGeom prst="rect">
            <a:avLst/>
          </a:prstGeom>
        </p:spPr>
      </p:pic>
      <p:pic>
        <p:nvPicPr>
          <p:cNvPr id="8" name="Picture 7" descr="NEW.ai"/>
          <p:cNvPicPr>
            <a:picLocks noChangeAspect="1"/>
          </p:cNvPicPr>
          <p:nvPr/>
        </p:nvPicPr>
        <p:blipFill>
          <a:blip r:embed="rId4"/>
          <a:stretch>
            <a:fillRect/>
          </a:stretch>
        </p:blipFill>
        <p:spPr>
          <a:xfrm rot="5400000">
            <a:off x="5791199" y="457202"/>
            <a:ext cx="1828801" cy="4419599"/>
          </a:xfrm>
          <a:prstGeom prst="rect">
            <a:avLst/>
          </a:prstGeom>
        </p:spPr>
      </p:pic>
      <p:pic>
        <p:nvPicPr>
          <p:cNvPr id="6" name="Picture 5" descr="NEW.ai"/>
          <p:cNvPicPr>
            <a:picLocks noChangeAspect="1"/>
          </p:cNvPicPr>
          <p:nvPr/>
        </p:nvPicPr>
        <p:blipFill>
          <a:blip r:embed="rId4"/>
          <a:stretch>
            <a:fillRect/>
          </a:stretch>
        </p:blipFill>
        <p:spPr>
          <a:xfrm rot="5400000">
            <a:off x="5372098" y="2933700"/>
            <a:ext cx="2667001" cy="4419601"/>
          </a:xfrm>
          <a:prstGeom prst="rect">
            <a:avLst/>
          </a:prstGeom>
        </p:spPr>
      </p:pic>
      <p:pic>
        <p:nvPicPr>
          <p:cNvPr id="4" name="Picture 3" descr="NEW.jpg"/>
          <p:cNvPicPr>
            <a:picLocks noChangeAspect="1"/>
          </p:cNvPicPr>
          <p:nvPr/>
        </p:nvPicPr>
        <p:blipFill>
          <a:blip r:embed="rId5"/>
          <a:stretch>
            <a:fillRect/>
          </a:stretch>
        </p:blipFill>
        <p:spPr>
          <a:xfrm>
            <a:off x="0" y="152400"/>
            <a:ext cx="9144000" cy="1443789"/>
          </a:xfrm>
          <a:prstGeom prst="rect">
            <a:avLst/>
          </a:prstGeom>
        </p:spPr>
      </p:pic>
      <p:sp>
        <p:nvSpPr>
          <p:cNvPr id="2" name="Title 1"/>
          <p:cNvSpPr>
            <a:spLocks noGrp="1"/>
          </p:cNvSpPr>
          <p:nvPr>
            <p:ph type="title"/>
          </p:nvPr>
        </p:nvSpPr>
        <p:spPr/>
        <p:txBody>
          <a:bodyPr>
            <a:normAutofit/>
          </a:bodyPr>
          <a:lstStyle/>
          <a:p>
            <a:r>
              <a:rPr lang="en-US" sz="3200" dirty="0" smtClean="0">
                <a:solidFill>
                  <a:schemeClr val="bg1"/>
                </a:solidFill>
                <a:latin typeface="Arial Rounded MT Bold" panose="020F0704030504030204" pitchFamily="34" charset="0"/>
              </a:rPr>
              <a:t>Academic Adjustments Following Concussion</a:t>
            </a:r>
            <a:endParaRPr lang="en-US" sz="3200" dirty="0">
              <a:solidFill>
                <a:schemeClr val="bg1"/>
              </a:solidFill>
              <a:latin typeface="Arial Rounded MT Bold" panose="020F0704030504030204" pitchFamily="34" charset="0"/>
            </a:endParaRPr>
          </a:p>
        </p:txBody>
      </p:sp>
      <p:sp>
        <p:nvSpPr>
          <p:cNvPr id="3" name="Content Placeholder 2"/>
          <p:cNvSpPr>
            <a:spLocks noGrp="1"/>
          </p:cNvSpPr>
          <p:nvPr>
            <p:ph idx="1"/>
          </p:nvPr>
        </p:nvSpPr>
        <p:spPr>
          <a:xfrm>
            <a:off x="4495800" y="2971800"/>
            <a:ext cx="4419600" cy="3505201"/>
          </a:xfrm>
        </p:spPr>
        <p:txBody>
          <a:bodyPr>
            <a:normAutofit fontScale="32500" lnSpcReduction="20000"/>
          </a:bodyPr>
          <a:lstStyle/>
          <a:p>
            <a:pPr>
              <a:buNone/>
            </a:pPr>
            <a:endParaRPr lang="en-US" dirty="0" smtClean="0"/>
          </a:p>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endParaRPr lang="en-US" dirty="0" smtClean="0"/>
          </a:p>
          <a:p>
            <a:pPr algn="ctr">
              <a:buNone/>
            </a:pPr>
            <a:r>
              <a:rPr lang="en-US" sz="6154" b="1" dirty="0" smtClean="0"/>
              <a:t>Determine </a:t>
            </a:r>
            <a:r>
              <a:rPr lang="en-US" sz="6154" b="1" dirty="0"/>
              <a:t>how to modify work </a:t>
            </a:r>
            <a:r>
              <a:rPr lang="en-US" sz="6154" b="1" dirty="0" smtClean="0"/>
              <a:t>load </a:t>
            </a:r>
          </a:p>
          <a:p>
            <a:pPr algn="ctr">
              <a:buNone/>
            </a:pPr>
            <a:r>
              <a:rPr lang="en-US" sz="3500" dirty="0" smtClean="0"/>
              <a:t>(</a:t>
            </a:r>
            <a:r>
              <a:rPr lang="en-US" sz="3500" dirty="0" err="1" smtClean="0"/>
              <a:t>Heintz</a:t>
            </a:r>
            <a:r>
              <a:rPr lang="en-US" sz="3500" dirty="0" smtClean="0"/>
              <a:t>, 2012)</a:t>
            </a:r>
          </a:p>
          <a:p>
            <a:pPr algn="ctr">
              <a:buNone/>
            </a:pPr>
            <a:endParaRPr lang="en-US" sz="3500" i="1" dirty="0" smtClean="0"/>
          </a:p>
          <a:p>
            <a:pPr algn="ctr">
              <a:buNone/>
            </a:pPr>
            <a:r>
              <a:rPr lang="en-US" sz="4923" b="1" i="1" dirty="0" smtClean="0">
                <a:solidFill>
                  <a:srgbClr val="FFFFFF"/>
                </a:solidFill>
              </a:rPr>
              <a:t>Excused assignments</a:t>
            </a:r>
          </a:p>
          <a:p>
            <a:pPr algn="ctr">
              <a:buNone/>
            </a:pPr>
            <a:r>
              <a:rPr lang="en-US" sz="4923" i="1" dirty="0" smtClean="0"/>
              <a:t>-not to be made up-</a:t>
            </a:r>
          </a:p>
          <a:p>
            <a:pPr algn="ctr">
              <a:buNone/>
            </a:pPr>
            <a:r>
              <a:rPr lang="en-US" sz="4923" b="1" i="1" dirty="0" smtClean="0">
                <a:solidFill>
                  <a:srgbClr val="FFFFFF"/>
                </a:solidFill>
              </a:rPr>
              <a:t>Accountable assignments</a:t>
            </a:r>
          </a:p>
          <a:p>
            <a:pPr algn="ctr">
              <a:buNone/>
            </a:pPr>
            <a:r>
              <a:rPr lang="en-US" sz="4923" i="1" dirty="0" smtClean="0"/>
              <a:t>-responsible for content, not process-</a:t>
            </a:r>
          </a:p>
          <a:p>
            <a:pPr algn="ctr">
              <a:buNone/>
            </a:pPr>
            <a:r>
              <a:rPr lang="en-US" sz="4923" b="1" i="1" dirty="0" smtClean="0">
                <a:solidFill>
                  <a:srgbClr val="FFFFFF"/>
                </a:solidFill>
              </a:rPr>
              <a:t>Responsible assignments</a:t>
            </a:r>
          </a:p>
          <a:p>
            <a:pPr algn="ctr">
              <a:buNone/>
            </a:pPr>
            <a:r>
              <a:rPr lang="en-US" sz="4923" i="1" dirty="0" smtClean="0"/>
              <a:t>-must be completed by student and will be graded-</a:t>
            </a:r>
          </a:p>
          <a:p>
            <a:endParaRPr lang="en-US" i="1" dirty="0" smtClean="0"/>
          </a:p>
          <a:p>
            <a:endParaRPr lang="en-US" dirty="0"/>
          </a:p>
        </p:txBody>
      </p:sp>
      <p:pic>
        <p:nvPicPr>
          <p:cNvPr id="5" name="Picture 4" descr="1381606333lrxpe.jpg"/>
          <p:cNvPicPr>
            <a:picLocks noChangeAspect="1"/>
          </p:cNvPicPr>
          <p:nvPr/>
        </p:nvPicPr>
        <p:blipFill>
          <a:blip r:embed="rId6"/>
          <a:stretch>
            <a:fillRect/>
          </a:stretch>
        </p:blipFill>
        <p:spPr>
          <a:xfrm>
            <a:off x="304800" y="3809999"/>
            <a:ext cx="4003730" cy="2667001"/>
          </a:xfrm>
          <a:prstGeom prst="rect">
            <a:avLst/>
          </a:prstGeom>
        </p:spPr>
      </p:pic>
      <p:sp>
        <p:nvSpPr>
          <p:cNvPr id="7" name="Rectangle 6"/>
          <p:cNvSpPr/>
          <p:nvPr/>
        </p:nvSpPr>
        <p:spPr>
          <a:xfrm>
            <a:off x="4343400" y="1752600"/>
            <a:ext cx="4648200" cy="1785104"/>
          </a:xfrm>
          <a:prstGeom prst="rect">
            <a:avLst/>
          </a:prstGeom>
        </p:spPr>
        <p:txBody>
          <a:bodyPr wrap="square">
            <a:spAutoFit/>
          </a:bodyPr>
          <a:lstStyle/>
          <a:p>
            <a:pPr algn="ctr">
              <a:buNone/>
            </a:pPr>
            <a:r>
              <a:rPr lang="en-US" sz="2000" b="1" dirty="0" smtClean="0"/>
              <a:t>Map adjustments onto symptoms</a:t>
            </a:r>
          </a:p>
          <a:p>
            <a:pPr algn="ctr">
              <a:buNone/>
            </a:pPr>
            <a:r>
              <a:rPr lang="en-US" i="1" dirty="0" smtClean="0"/>
              <a:t>see following slides for details…</a:t>
            </a:r>
          </a:p>
          <a:p>
            <a:pPr algn="ctr">
              <a:buNone/>
            </a:pPr>
            <a:r>
              <a:rPr lang="en-US" b="1" i="1" dirty="0" smtClean="0">
                <a:solidFill>
                  <a:srgbClr val="FFFFFF"/>
                </a:solidFill>
              </a:rPr>
              <a:t>General</a:t>
            </a:r>
          </a:p>
          <a:p>
            <a:pPr algn="ctr">
              <a:buNone/>
            </a:pPr>
            <a:r>
              <a:rPr lang="en-US" b="1" i="1" dirty="0" smtClean="0">
                <a:solidFill>
                  <a:srgbClr val="FFFFFF"/>
                </a:solidFill>
              </a:rPr>
              <a:t>Cognitive/Thinking</a:t>
            </a:r>
          </a:p>
          <a:p>
            <a:pPr algn="ctr">
              <a:buNone/>
            </a:pPr>
            <a:r>
              <a:rPr lang="en-US" b="1" i="1" dirty="0" smtClean="0">
                <a:solidFill>
                  <a:srgbClr val="FFFFFF"/>
                </a:solidFill>
              </a:rPr>
              <a:t>Fatigue/Physical</a:t>
            </a:r>
          </a:p>
          <a:p>
            <a:pPr algn="ctr">
              <a:buNone/>
            </a:pPr>
            <a:r>
              <a:rPr lang="en-US" b="1" i="1" dirty="0" smtClean="0">
                <a:solidFill>
                  <a:srgbClr val="FFFFFF"/>
                </a:solidFill>
              </a:rPr>
              <a:t>Emotional</a:t>
            </a:r>
          </a:p>
        </p:txBody>
      </p:sp>
      <p:sp>
        <p:nvSpPr>
          <p:cNvPr id="9" name="Rectangle 8"/>
          <p:cNvSpPr/>
          <p:nvPr/>
        </p:nvSpPr>
        <p:spPr>
          <a:xfrm>
            <a:off x="304800" y="1676400"/>
            <a:ext cx="3886200" cy="2062103"/>
          </a:xfrm>
          <a:prstGeom prst="rect">
            <a:avLst/>
          </a:prstGeom>
        </p:spPr>
        <p:txBody>
          <a:bodyPr wrap="square">
            <a:spAutoFit/>
          </a:bodyPr>
          <a:lstStyle/>
          <a:p>
            <a:pPr algn="ctr">
              <a:buNone/>
            </a:pPr>
            <a:r>
              <a:rPr lang="en-US" b="1" i="1" dirty="0" smtClean="0">
                <a:solidFill>
                  <a:srgbClr val="FFFFFF"/>
                </a:solidFill>
              </a:rPr>
              <a:t>Front-load academic adjustments </a:t>
            </a:r>
          </a:p>
          <a:p>
            <a:pPr algn="ctr"/>
            <a:r>
              <a:rPr lang="en-US" sz="1600" i="1" dirty="0" smtClean="0"/>
              <a:t>Note</a:t>
            </a:r>
            <a:r>
              <a:rPr lang="en-US" sz="1600" dirty="0" smtClean="0"/>
              <a:t>: Students may </a:t>
            </a:r>
            <a:r>
              <a:rPr lang="en-US" sz="1600" dirty="0"/>
              <a:t>be reluctant to accept adjustments </a:t>
            </a:r>
            <a:r>
              <a:rPr lang="en-US" sz="1600" dirty="0" smtClean="0"/>
              <a:t>and </a:t>
            </a:r>
            <a:r>
              <a:rPr lang="en-US" sz="1600" dirty="0"/>
              <a:t>instead </a:t>
            </a:r>
            <a:r>
              <a:rPr lang="en-US" sz="1600" dirty="0" smtClean="0"/>
              <a:t>push </a:t>
            </a:r>
            <a:r>
              <a:rPr lang="en-US" sz="1600" dirty="0"/>
              <a:t>through symptoms to complete work </a:t>
            </a:r>
            <a:r>
              <a:rPr lang="en-US" sz="1600" dirty="0" smtClean="0"/>
              <a:t>because </a:t>
            </a:r>
            <a:r>
              <a:rPr lang="en-US" sz="1600" dirty="0"/>
              <a:t>of the anxiety associated with work piling up </a:t>
            </a:r>
            <a:r>
              <a:rPr lang="en-US" sz="1600" dirty="0" smtClean="0"/>
              <a:t>(</a:t>
            </a:r>
            <a:r>
              <a:rPr lang="en-US" sz="1600" dirty="0"/>
              <a:t>Halstead et al., 2013; </a:t>
            </a:r>
            <a:r>
              <a:rPr lang="en-US" sz="1600" dirty="0" err="1"/>
              <a:t>Sady</a:t>
            </a:r>
            <a:r>
              <a:rPr lang="en-US" sz="1600" dirty="0"/>
              <a:t>, Vaughan, &amp; </a:t>
            </a:r>
            <a:r>
              <a:rPr lang="en-US" sz="1600" dirty="0" err="1"/>
              <a:t>Gioia</a:t>
            </a:r>
            <a:r>
              <a:rPr lang="en-US" sz="1600" dirty="0"/>
              <a:t>, 2011) </a:t>
            </a:r>
          </a:p>
          <a:p>
            <a:pPr algn="ctr">
              <a:buNone/>
            </a:pPr>
            <a:endParaRPr lang="en-US" sz="1400" dirty="0" smtClean="0"/>
          </a:p>
        </p:txBody>
      </p:sp>
    </p:spTree>
    <p:extLst>
      <p:ext uri="{BB962C8B-B14F-4D97-AF65-F5344CB8AC3E}">
        <p14:creationId xmlns:p14="http://schemas.microsoft.com/office/powerpoint/2010/main" val="32893925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2"/>
          <a:stretch>
            <a:fillRect/>
          </a:stretch>
        </p:blipFill>
        <p:spPr>
          <a:xfrm>
            <a:off x="0" y="152400"/>
            <a:ext cx="9144000" cy="1443789"/>
          </a:xfrm>
          <a:prstGeom prst="rect">
            <a:avLst/>
          </a:prstGeom>
        </p:spPr>
      </p:pic>
      <p:sp>
        <p:nvSpPr>
          <p:cNvPr id="5" name="TextBox 4"/>
          <p:cNvSpPr txBox="1"/>
          <p:nvPr/>
        </p:nvSpPr>
        <p:spPr>
          <a:xfrm>
            <a:off x="1143000" y="533400"/>
            <a:ext cx="7239000" cy="584776"/>
          </a:xfrm>
          <a:prstGeom prst="rect">
            <a:avLst/>
          </a:prstGeom>
          <a:noFill/>
        </p:spPr>
        <p:txBody>
          <a:bodyPr wrap="square" rtlCol="0">
            <a:spAutoFit/>
          </a:bodyPr>
          <a:lstStyle/>
          <a:p>
            <a:r>
              <a:rPr lang="en-US" sz="3200" dirty="0" smtClean="0">
                <a:solidFill>
                  <a:schemeClr val="bg1"/>
                </a:solidFill>
                <a:latin typeface="Arial Rounded MT Bold"/>
              </a:rPr>
              <a:t>Academic Adjustments: General</a:t>
            </a:r>
            <a:endParaRPr lang="en-US" sz="3200" dirty="0">
              <a:solidFill>
                <a:schemeClr val="bg1"/>
              </a:solidFill>
              <a:latin typeface="Arial Rounded MT Bold"/>
            </a:endParaRPr>
          </a:p>
        </p:txBody>
      </p:sp>
      <p:pic>
        <p:nvPicPr>
          <p:cNvPr id="6" name="Picture 5" descr="NEW.ai"/>
          <p:cNvPicPr>
            <a:picLocks noChangeAspect="1"/>
          </p:cNvPicPr>
          <p:nvPr/>
        </p:nvPicPr>
        <p:blipFill>
          <a:blip r:embed="rId3"/>
          <a:stretch>
            <a:fillRect/>
          </a:stretch>
        </p:blipFill>
        <p:spPr>
          <a:xfrm rot="5400000">
            <a:off x="1371600" y="838200"/>
            <a:ext cx="1371600" cy="3200400"/>
          </a:xfrm>
          <a:prstGeom prst="rect">
            <a:avLst/>
          </a:prstGeom>
        </p:spPr>
      </p:pic>
      <p:pic>
        <p:nvPicPr>
          <p:cNvPr id="7" name="Picture 6" descr="NEW.ai"/>
          <p:cNvPicPr>
            <a:picLocks noChangeAspect="1"/>
          </p:cNvPicPr>
          <p:nvPr/>
        </p:nvPicPr>
        <p:blipFill>
          <a:blip r:embed="rId3"/>
          <a:stretch>
            <a:fillRect/>
          </a:stretch>
        </p:blipFill>
        <p:spPr>
          <a:xfrm rot="5400000">
            <a:off x="1257300" y="4305300"/>
            <a:ext cx="1600200" cy="3200400"/>
          </a:xfrm>
          <a:prstGeom prst="rect">
            <a:avLst/>
          </a:prstGeom>
        </p:spPr>
      </p:pic>
      <p:pic>
        <p:nvPicPr>
          <p:cNvPr id="8" name="Picture 7" descr="NEW.ai"/>
          <p:cNvPicPr>
            <a:picLocks noChangeAspect="1"/>
          </p:cNvPicPr>
          <p:nvPr/>
        </p:nvPicPr>
        <p:blipFill>
          <a:blip r:embed="rId3"/>
          <a:stretch>
            <a:fillRect/>
          </a:stretch>
        </p:blipFill>
        <p:spPr>
          <a:xfrm rot="5400000">
            <a:off x="5905500" y="1409700"/>
            <a:ext cx="914400" cy="4648200"/>
          </a:xfrm>
          <a:prstGeom prst="rect">
            <a:avLst/>
          </a:prstGeom>
        </p:spPr>
      </p:pic>
      <p:pic>
        <p:nvPicPr>
          <p:cNvPr id="10" name="Content Placeholder 9" descr="bottom red.jpg"/>
          <p:cNvPicPr>
            <a:picLocks noGrp="1" noChangeAspect="1"/>
          </p:cNvPicPr>
          <p:nvPr>
            <p:ph idx="1"/>
          </p:nvPr>
        </p:nvPicPr>
        <p:blipFill>
          <a:blip r:embed="rId4"/>
          <a:srcRect t="-56508" b="-56508"/>
          <a:stretch>
            <a:fillRect/>
          </a:stretch>
        </p:blipFill>
        <p:spPr>
          <a:xfrm>
            <a:off x="457200" y="2438400"/>
            <a:ext cx="3200400" cy="3352800"/>
          </a:xfrm>
          <a:prstGeom prst="rect">
            <a:avLst/>
          </a:prstGeom>
        </p:spPr>
      </p:pic>
      <p:pic>
        <p:nvPicPr>
          <p:cNvPr id="11" name="Picture 10" descr="bottom red.jpg"/>
          <p:cNvPicPr>
            <a:picLocks noChangeAspect="1"/>
          </p:cNvPicPr>
          <p:nvPr/>
        </p:nvPicPr>
        <p:blipFill>
          <a:blip r:embed="rId4"/>
          <a:stretch>
            <a:fillRect/>
          </a:stretch>
        </p:blipFill>
        <p:spPr>
          <a:xfrm>
            <a:off x="4038600" y="4343400"/>
            <a:ext cx="4648200" cy="990600"/>
          </a:xfrm>
          <a:prstGeom prst="rect">
            <a:avLst/>
          </a:prstGeom>
        </p:spPr>
      </p:pic>
      <p:pic>
        <p:nvPicPr>
          <p:cNvPr id="12" name="Picture 11" descr="bottom red.jpg"/>
          <p:cNvPicPr>
            <a:picLocks noChangeAspect="1"/>
          </p:cNvPicPr>
          <p:nvPr/>
        </p:nvPicPr>
        <p:blipFill>
          <a:blip r:embed="rId4"/>
          <a:stretch>
            <a:fillRect/>
          </a:stretch>
        </p:blipFill>
        <p:spPr>
          <a:xfrm>
            <a:off x="4038600" y="1752600"/>
            <a:ext cx="4648200" cy="1371600"/>
          </a:xfrm>
          <a:prstGeom prst="rect">
            <a:avLst/>
          </a:prstGeom>
        </p:spPr>
      </p:pic>
      <p:sp>
        <p:nvSpPr>
          <p:cNvPr id="13" name="TextBox 12"/>
          <p:cNvSpPr txBox="1"/>
          <p:nvPr/>
        </p:nvSpPr>
        <p:spPr>
          <a:xfrm>
            <a:off x="609600" y="1828800"/>
            <a:ext cx="2819400" cy="1200329"/>
          </a:xfrm>
          <a:prstGeom prst="rect">
            <a:avLst/>
          </a:prstGeom>
          <a:noFill/>
        </p:spPr>
        <p:txBody>
          <a:bodyPr wrap="square" rtlCol="0">
            <a:spAutoFit/>
          </a:bodyPr>
          <a:lstStyle/>
          <a:p>
            <a:pPr algn="ctr"/>
            <a:r>
              <a:rPr lang="en-US" dirty="0" smtClean="0"/>
              <a:t>Adjust class schedule (alternate days, shortened day, abbreviated class, late start day).</a:t>
            </a:r>
            <a:endParaRPr lang="en-US" dirty="0"/>
          </a:p>
        </p:txBody>
      </p:sp>
      <p:sp>
        <p:nvSpPr>
          <p:cNvPr id="14" name="TextBox 13"/>
          <p:cNvSpPr txBox="1"/>
          <p:nvPr/>
        </p:nvSpPr>
        <p:spPr>
          <a:xfrm>
            <a:off x="609600" y="3505200"/>
            <a:ext cx="2819400" cy="1200329"/>
          </a:xfrm>
          <a:prstGeom prst="rect">
            <a:avLst/>
          </a:prstGeom>
          <a:noFill/>
        </p:spPr>
        <p:txBody>
          <a:bodyPr wrap="square" rtlCol="0">
            <a:spAutoFit/>
          </a:bodyPr>
          <a:lstStyle/>
          <a:p>
            <a:pPr algn="ctr"/>
            <a:r>
              <a:rPr lang="en-US" dirty="0" smtClean="0"/>
              <a:t>No PE classes until cleared by a healthcare professional. No physical play at recess.</a:t>
            </a:r>
            <a:endParaRPr lang="en-US" dirty="0"/>
          </a:p>
        </p:txBody>
      </p:sp>
      <p:sp>
        <p:nvSpPr>
          <p:cNvPr id="15" name="TextBox 14"/>
          <p:cNvSpPr txBox="1"/>
          <p:nvPr/>
        </p:nvSpPr>
        <p:spPr>
          <a:xfrm>
            <a:off x="609600" y="5334000"/>
            <a:ext cx="2819400" cy="923330"/>
          </a:xfrm>
          <a:prstGeom prst="rect">
            <a:avLst/>
          </a:prstGeom>
          <a:noFill/>
        </p:spPr>
        <p:txBody>
          <a:bodyPr wrap="square" rtlCol="0">
            <a:spAutoFit/>
          </a:bodyPr>
          <a:lstStyle/>
          <a:p>
            <a:pPr algn="ctr"/>
            <a:r>
              <a:rPr lang="en-US" dirty="0" smtClean="0"/>
              <a:t>Allow students to audit class (i.e., participate without producing or grades).</a:t>
            </a:r>
            <a:endParaRPr lang="en-US" dirty="0"/>
          </a:p>
        </p:txBody>
      </p:sp>
      <p:sp>
        <p:nvSpPr>
          <p:cNvPr id="16" name="TextBox 15"/>
          <p:cNvSpPr txBox="1"/>
          <p:nvPr/>
        </p:nvSpPr>
        <p:spPr>
          <a:xfrm>
            <a:off x="4191000" y="1905000"/>
            <a:ext cx="4419600" cy="923330"/>
          </a:xfrm>
          <a:prstGeom prst="rect">
            <a:avLst/>
          </a:prstGeom>
          <a:noFill/>
        </p:spPr>
        <p:txBody>
          <a:bodyPr wrap="square" rtlCol="0">
            <a:spAutoFit/>
          </a:bodyPr>
          <a:lstStyle/>
          <a:p>
            <a:pPr algn="ctr"/>
            <a:r>
              <a:rPr lang="en-US" dirty="0" smtClean="0"/>
              <a:t>Avoid noisy and over-stimulating environments (i.e., band) if symptoms increase.</a:t>
            </a:r>
            <a:endParaRPr lang="en-US" dirty="0"/>
          </a:p>
        </p:txBody>
      </p:sp>
      <p:sp>
        <p:nvSpPr>
          <p:cNvPr id="17" name="TextBox 16"/>
          <p:cNvSpPr txBox="1"/>
          <p:nvPr/>
        </p:nvSpPr>
        <p:spPr>
          <a:xfrm>
            <a:off x="4114800" y="3276600"/>
            <a:ext cx="4419600" cy="923330"/>
          </a:xfrm>
          <a:prstGeom prst="rect">
            <a:avLst/>
          </a:prstGeom>
          <a:noFill/>
        </p:spPr>
        <p:txBody>
          <a:bodyPr wrap="square" rtlCol="0">
            <a:spAutoFit/>
          </a:bodyPr>
          <a:lstStyle/>
          <a:p>
            <a:pPr algn="ctr"/>
            <a:r>
              <a:rPr lang="en-US" dirty="0" smtClean="0"/>
              <a:t>Allow students to drop high level or elective classes without penalty if adjustments go on for a long period of time.</a:t>
            </a:r>
            <a:endParaRPr lang="en-US" dirty="0"/>
          </a:p>
        </p:txBody>
      </p:sp>
      <p:sp>
        <p:nvSpPr>
          <p:cNvPr id="18" name="TextBox 17"/>
          <p:cNvSpPr txBox="1"/>
          <p:nvPr/>
        </p:nvSpPr>
        <p:spPr>
          <a:xfrm>
            <a:off x="4114800" y="4535269"/>
            <a:ext cx="4419600" cy="646331"/>
          </a:xfrm>
          <a:prstGeom prst="rect">
            <a:avLst/>
          </a:prstGeom>
          <a:noFill/>
        </p:spPr>
        <p:txBody>
          <a:bodyPr wrap="square" rtlCol="0">
            <a:spAutoFit/>
          </a:bodyPr>
          <a:lstStyle/>
          <a:p>
            <a:pPr algn="ctr"/>
            <a:r>
              <a:rPr lang="en-US" dirty="0" smtClean="0"/>
              <a:t>Remove or limit testing and/or high-stakes projects.</a:t>
            </a:r>
            <a:endParaRPr lang="en-US" dirty="0"/>
          </a:p>
        </p:txBody>
      </p:sp>
      <p:pic>
        <p:nvPicPr>
          <p:cNvPr id="19" name="Picture 18" descr="NEW.ai"/>
          <p:cNvPicPr>
            <a:picLocks noChangeAspect="1"/>
          </p:cNvPicPr>
          <p:nvPr/>
        </p:nvPicPr>
        <p:blipFill>
          <a:blip r:embed="rId3"/>
          <a:stretch>
            <a:fillRect/>
          </a:stretch>
        </p:blipFill>
        <p:spPr>
          <a:xfrm rot="5400000">
            <a:off x="5753100" y="3771900"/>
            <a:ext cx="1219200" cy="4648200"/>
          </a:xfrm>
          <a:prstGeom prst="rect">
            <a:avLst/>
          </a:prstGeom>
        </p:spPr>
      </p:pic>
      <p:sp>
        <p:nvSpPr>
          <p:cNvPr id="20" name="TextBox 19"/>
          <p:cNvSpPr txBox="1"/>
          <p:nvPr/>
        </p:nvSpPr>
        <p:spPr>
          <a:xfrm>
            <a:off x="4114800" y="5638800"/>
            <a:ext cx="4419600" cy="646331"/>
          </a:xfrm>
          <a:prstGeom prst="rect">
            <a:avLst/>
          </a:prstGeom>
          <a:noFill/>
        </p:spPr>
        <p:txBody>
          <a:bodyPr wrap="square" rtlCol="0">
            <a:spAutoFit/>
          </a:bodyPr>
          <a:lstStyle/>
          <a:p>
            <a:pPr algn="ctr"/>
            <a:r>
              <a:rPr lang="en-US" dirty="0" smtClean="0"/>
              <a:t>Alternate periods of mental exertion with periods of mental rest.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BI grey red.jpg"/>
          <p:cNvPicPr>
            <a:picLocks noChangeAspect="1"/>
          </p:cNvPicPr>
          <p:nvPr/>
        </p:nvPicPr>
        <p:blipFill>
          <a:blip r:embed="rId2"/>
          <a:stretch>
            <a:fillRect/>
          </a:stretch>
        </p:blipFill>
        <p:spPr>
          <a:xfrm>
            <a:off x="0" y="1710187"/>
            <a:ext cx="9144000" cy="2404613"/>
          </a:xfrm>
          <a:prstGeom prst="rect">
            <a:avLst/>
          </a:prstGeom>
        </p:spPr>
      </p:pic>
      <p:sp>
        <p:nvSpPr>
          <p:cNvPr id="2" name="Title 1"/>
          <p:cNvSpPr>
            <a:spLocks noGrp="1"/>
          </p:cNvSpPr>
          <p:nvPr>
            <p:ph type="ctrTitle"/>
          </p:nvPr>
        </p:nvSpPr>
        <p:spPr>
          <a:xfrm>
            <a:off x="1066801" y="1066800"/>
            <a:ext cx="6705599" cy="3810000"/>
          </a:xfrm>
        </p:spPr>
        <p:txBody>
          <a:bodyPr>
            <a:normAutofit/>
          </a:bodyPr>
          <a:lstStyle/>
          <a:p>
            <a:r>
              <a:rPr lang="en-US" sz="3200" dirty="0" smtClean="0">
                <a:solidFill>
                  <a:srgbClr val="D81727"/>
                </a:solidFill>
                <a:latin typeface="Arial Rounded MT Bold"/>
              </a:rPr>
              <a:t>Concussion Effects</a:t>
            </a:r>
            <a:endParaRPr lang="en-US" sz="3200" dirty="0">
              <a:solidFill>
                <a:srgbClr val="D81727"/>
              </a:solidFill>
              <a:latin typeface="Arial Rounded MT Bold"/>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12619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2"/>
          <a:stretch>
            <a:fillRect/>
          </a:stretch>
        </p:blipFill>
        <p:spPr>
          <a:xfrm>
            <a:off x="0" y="152400"/>
            <a:ext cx="9144000" cy="1443789"/>
          </a:xfrm>
          <a:prstGeom prst="rect">
            <a:avLst/>
          </a:prstGeom>
        </p:spPr>
      </p:pic>
      <p:sp>
        <p:nvSpPr>
          <p:cNvPr id="5" name="TextBox 4"/>
          <p:cNvSpPr txBox="1"/>
          <p:nvPr/>
        </p:nvSpPr>
        <p:spPr>
          <a:xfrm>
            <a:off x="685800" y="533400"/>
            <a:ext cx="8839200" cy="523220"/>
          </a:xfrm>
          <a:prstGeom prst="rect">
            <a:avLst/>
          </a:prstGeom>
          <a:noFill/>
        </p:spPr>
        <p:txBody>
          <a:bodyPr wrap="square" rtlCol="0">
            <a:spAutoFit/>
          </a:bodyPr>
          <a:lstStyle/>
          <a:p>
            <a:r>
              <a:rPr lang="en-US" sz="2800" dirty="0" smtClean="0">
                <a:solidFill>
                  <a:schemeClr val="bg1"/>
                </a:solidFill>
                <a:latin typeface="Arial Rounded MT Bold"/>
              </a:rPr>
              <a:t>Academic Adjustments: Cognitive/Thinking</a:t>
            </a:r>
            <a:endParaRPr lang="en-US" sz="2800" dirty="0">
              <a:solidFill>
                <a:schemeClr val="bg1"/>
              </a:solidFill>
              <a:latin typeface="Arial Rounded MT Bold"/>
            </a:endParaRPr>
          </a:p>
        </p:txBody>
      </p:sp>
      <p:pic>
        <p:nvPicPr>
          <p:cNvPr id="6" name="Picture 5" descr="NEW.ai"/>
          <p:cNvPicPr>
            <a:picLocks noChangeAspect="1"/>
          </p:cNvPicPr>
          <p:nvPr/>
        </p:nvPicPr>
        <p:blipFill>
          <a:blip r:embed="rId3"/>
          <a:stretch>
            <a:fillRect/>
          </a:stretch>
        </p:blipFill>
        <p:spPr>
          <a:xfrm rot="5400000">
            <a:off x="1371600" y="838200"/>
            <a:ext cx="1371600" cy="3200400"/>
          </a:xfrm>
          <a:prstGeom prst="rect">
            <a:avLst/>
          </a:prstGeom>
        </p:spPr>
      </p:pic>
      <p:pic>
        <p:nvPicPr>
          <p:cNvPr id="7" name="Picture 6" descr="NEW.ai"/>
          <p:cNvPicPr>
            <a:picLocks noChangeAspect="1"/>
          </p:cNvPicPr>
          <p:nvPr/>
        </p:nvPicPr>
        <p:blipFill>
          <a:blip r:embed="rId3"/>
          <a:stretch>
            <a:fillRect/>
          </a:stretch>
        </p:blipFill>
        <p:spPr>
          <a:xfrm rot="5400000">
            <a:off x="1257300" y="4305300"/>
            <a:ext cx="1600200" cy="3200400"/>
          </a:xfrm>
          <a:prstGeom prst="rect">
            <a:avLst/>
          </a:prstGeom>
        </p:spPr>
      </p:pic>
      <p:pic>
        <p:nvPicPr>
          <p:cNvPr id="8" name="Picture 7" descr="NEW.ai"/>
          <p:cNvPicPr>
            <a:picLocks noChangeAspect="1"/>
          </p:cNvPicPr>
          <p:nvPr/>
        </p:nvPicPr>
        <p:blipFill>
          <a:blip r:embed="rId3"/>
          <a:stretch>
            <a:fillRect/>
          </a:stretch>
        </p:blipFill>
        <p:spPr>
          <a:xfrm rot="5400000">
            <a:off x="5829300" y="1409700"/>
            <a:ext cx="1066800" cy="4648200"/>
          </a:xfrm>
          <a:prstGeom prst="rect">
            <a:avLst/>
          </a:prstGeom>
        </p:spPr>
      </p:pic>
      <p:pic>
        <p:nvPicPr>
          <p:cNvPr id="10" name="Content Placeholder 9" descr="bottom red.jpg"/>
          <p:cNvPicPr>
            <a:picLocks noGrp="1" noChangeAspect="1"/>
          </p:cNvPicPr>
          <p:nvPr>
            <p:ph idx="1"/>
          </p:nvPr>
        </p:nvPicPr>
        <p:blipFill>
          <a:blip r:embed="rId4"/>
          <a:srcRect t="-56508" b="-56508"/>
          <a:stretch>
            <a:fillRect/>
          </a:stretch>
        </p:blipFill>
        <p:spPr>
          <a:xfrm>
            <a:off x="457200" y="2438400"/>
            <a:ext cx="3200400" cy="3352800"/>
          </a:xfrm>
          <a:prstGeom prst="rect">
            <a:avLst/>
          </a:prstGeom>
        </p:spPr>
      </p:pic>
      <p:pic>
        <p:nvPicPr>
          <p:cNvPr id="11" name="Picture 10" descr="bottom red.jpg"/>
          <p:cNvPicPr>
            <a:picLocks noChangeAspect="1"/>
          </p:cNvPicPr>
          <p:nvPr/>
        </p:nvPicPr>
        <p:blipFill>
          <a:blip r:embed="rId4"/>
          <a:stretch>
            <a:fillRect/>
          </a:stretch>
        </p:blipFill>
        <p:spPr>
          <a:xfrm>
            <a:off x="4038600" y="4343400"/>
            <a:ext cx="4648200" cy="1143000"/>
          </a:xfrm>
          <a:prstGeom prst="rect">
            <a:avLst/>
          </a:prstGeom>
        </p:spPr>
      </p:pic>
      <p:pic>
        <p:nvPicPr>
          <p:cNvPr id="12" name="Picture 11" descr="bottom red.jpg"/>
          <p:cNvPicPr>
            <a:picLocks noChangeAspect="1"/>
          </p:cNvPicPr>
          <p:nvPr/>
        </p:nvPicPr>
        <p:blipFill>
          <a:blip r:embed="rId4"/>
          <a:stretch>
            <a:fillRect/>
          </a:stretch>
        </p:blipFill>
        <p:spPr>
          <a:xfrm>
            <a:off x="4038600" y="1752600"/>
            <a:ext cx="4648200" cy="1371600"/>
          </a:xfrm>
          <a:prstGeom prst="rect">
            <a:avLst/>
          </a:prstGeom>
        </p:spPr>
      </p:pic>
      <p:sp>
        <p:nvSpPr>
          <p:cNvPr id="13" name="TextBox 12"/>
          <p:cNvSpPr txBox="1"/>
          <p:nvPr/>
        </p:nvSpPr>
        <p:spPr>
          <a:xfrm>
            <a:off x="609600" y="1752600"/>
            <a:ext cx="2971800" cy="1323439"/>
          </a:xfrm>
          <a:prstGeom prst="rect">
            <a:avLst/>
          </a:prstGeom>
          <a:noFill/>
        </p:spPr>
        <p:txBody>
          <a:bodyPr wrap="square" rtlCol="0">
            <a:spAutoFit/>
          </a:bodyPr>
          <a:lstStyle/>
          <a:p>
            <a:r>
              <a:rPr lang="en-US" sz="1600" dirty="0" smtClean="0"/>
              <a:t>Reduce class assignments and homework to critical tasks only. Exempt non-essential written class work or homework. Base grades on adjusted homework.</a:t>
            </a:r>
            <a:endParaRPr lang="en-US" sz="1600" dirty="0"/>
          </a:p>
        </p:txBody>
      </p:sp>
      <p:sp>
        <p:nvSpPr>
          <p:cNvPr id="14" name="TextBox 13"/>
          <p:cNvSpPr txBox="1"/>
          <p:nvPr/>
        </p:nvSpPr>
        <p:spPr>
          <a:xfrm>
            <a:off x="609600" y="3581400"/>
            <a:ext cx="2971800" cy="923330"/>
          </a:xfrm>
          <a:prstGeom prst="rect">
            <a:avLst/>
          </a:prstGeom>
          <a:noFill/>
        </p:spPr>
        <p:txBody>
          <a:bodyPr wrap="square" rtlCol="0">
            <a:spAutoFit/>
          </a:bodyPr>
          <a:lstStyle/>
          <a:p>
            <a:pPr algn="ctr"/>
            <a:r>
              <a:rPr lang="en-US" dirty="0" smtClean="0"/>
              <a:t>Provide extended time to complete assignments/tests. Adjust due dates.</a:t>
            </a:r>
            <a:endParaRPr lang="en-US" dirty="0"/>
          </a:p>
        </p:txBody>
      </p:sp>
      <p:pic>
        <p:nvPicPr>
          <p:cNvPr id="15" name="Picture 14" descr="NEW.ai"/>
          <p:cNvPicPr>
            <a:picLocks noChangeAspect="1"/>
          </p:cNvPicPr>
          <p:nvPr/>
        </p:nvPicPr>
        <p:blipFill>
          <a:blip r:embed="rId3"/>
          <a:stretch>
            <a:fillRect/>
          </a:stretch>
        </p:blipFill>
        <p:spPr>
          <a:xfrm rot="5400000">
            <a:off x="5829300" y="3771900"/>
            <a:ext cx="1066800" cy="4648200"/>
          </a:xfrm>
          <a:prstGeom prst="rect">
            <a:avLst/>
          </a:prstGeom>
        </p:spPr>
      </p:pic>
      <p:sp>
        <p:nvSpPr>
          <p:cNvPr id="16" name="TextBox 15"/>
          <p:cNvSpPr txBox="1"/>
          <p:nvPr/>
        </p:nvSpPr>
        <p:spPr>
          <a:xfrm>
            <a:off x="533400" y="5257800"/>
            <a:ext cx="2971800" cy="1323439"/>
          </a:xfrm>
          <a:prstGeom prst="rect">
            <a:avLst/>
          </a:prstGeom>
          <a:noFill/>
        </p:spPr>
        <p:txBody>
          <a:bodyPr wrap="square" rtlCol="0">
            <a:spAutoFit/>
          </a:bodyPr>
          <a:lstStyle/>
          <a:p>
            <a:pPr algn="ctr"/>
            <a:r>
              <a:rPr lang="en-US" sz="1600" dirty="0" smtClean="0"/>
              <a:t>Once key learning objective has been presented, reduce repetition to maximize cognitive stamina (e.g., assign 5 of 30 math problems).</a:t>
            </a:r>
            <a:endParaRPr lang="en-US" sz="1600" dirty="0"/>
          </a:p>
        </p:txBody>
      </p:sp>
      <p:sp>
        <p:nvSpPr>
          <p:cNvPr id="17" name="TextBox 16"/>
          <p:cNvSpPr txBox="1"/>
          <p:nvPr/>
        </p:nvSpPr>
        <p:spPr>
          <a:xfrm>
            <a:off x="4114800" y="1981200"/>
            <a:ext cx="4495800" cy="646331"/>
          </a:xfrm>
          <a:prstGeom prst="rect">
            <a:avLst/>
          </a:prstGeom>
          <a:noFill/>
        </p:spPr>
        <p:txBody>
          <a:bodyPr wrap="square" rtlCol="0">
            <a:spAutoFit/>
          </a:bodyPr>
          <a:lstStyle/>
          <a:p>
            <a:pPr algn="ctr"/>
            <a:r>
              <a:rPr lang="en-US" dirty="0" smtClean="0"/>
              <a:t>Allow student to demonstrate understanding orally instead of writing.</a:t>
            </a:r>
            <a:endParaRPr lang="en-US" dirty="0"/>
          </a:p>
        </p:txBody>
      </p:sp>
      <p:sp>
        <p:nvSpPr>
          <p:cNvPr id="18" name="TextBox 17"/>
          <p:cNvSpPr txBox="1"/>
          <p:nvPr/>
        </p:nvSpPr>
        <p:spPr>
          <a:xfrm>
            <a:off x="4114800" y="3276600"/>
            <a:ext cx="4495800" cy="646331"/>
          </a:xfrm>
          <a:prstGeom prst="rect">
            <a:avLst/>
          </a:prstGeom>
          <a:noFill/>
        </p:spPr>
        <p:txBody>
          <a:bodyPr wrap="square" rtlCol="0">
            <a:spAutoFit/>
          </a:bodyPr>
          <a:lstStyle/>
          <a:p>
            <a:pPr algn="ctr"/>
            <a:r>
              <a:rPr lang="en-US" dirty="0" smtClean="0"/>
              <a:t>Provide written instructions for work that is deemed essential.</a:t>
            </a:r>
            <a:endParaRPr lang="en-US" dirty="0"/>
          </a:p>
        </p:txBody>
      </p:sp>
      <p:sp>
        <p:nvSpPr>
          <p:cNvPr id="19" name="TextBox 18"/>
          <p:cNvSpPr txBox="1"/>
          <p:nvPr/>
        </p:nvSpPr>
        <p:spPr>
          <a:xfrm>
            <a:off x="4114800" y="4495800"/>
            <a:ext cx="4495800" cy="646331"/>
          </a:xfrm>
          <a:prstGeom prst="rect">
            <a:avLst/>
          </a:prstGeom>
          <a:noFill/>
        </p:spPr>
        <p:txBody>
          <a:bodyPr wrap="square" rtlCol="0">
            <a:spAutoFit/>
          </a:bodyPr>
          <a:lstStyle/>
          <a:p>
            <a:pPr algn="ctr"/>
            <a:r>
              <a:rPr lang="en-US" dirty="0" smtClean="0"/>
              <a:t>Provide class notes by teacher or peer. Allow use of computer, smart phone, tape recorder.</a:t>
            </a:r>
            <a:endParaRPr lang="en-US" dirty="0"/>
          </a:p>
        </p:txBody>
      </p:sp>
      <p:sp>
        <p:nvSpPr>
          <p:cNvPr id="20" name="TextBox 19"/>
          <p:cNvSpPr txBox="1"/>
          <p:nvPr/>
        </p:nvSpPr>
        <p:spPr>
          <a:xfrm>
            <a:off x="4114800" y="5867400"/>
            <a:ext cx="4495800" cy="369332"/>
          </a:xfrm>
          <a:prstGeom prst="rect">
            <a:avLst/>
          </a:prstGeom>
          <a:noFill/>
        </p:spPr>
        <p:txBody>
          <a:bodyPr wrap="square" rtlCol="0">
            <a:spAutoFit/>
          </a:bodyPr>
          <a:lstStyle/>
          <a:p>
            <a:pPr algn="ctr"/>
            <a:r>
              <a:rPr lang="en-US" dirty="0" smtClean="0"/>
              <a:t>Allow use of notes for test taking..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NEW.ai"/>
          <p:cNvPicPr>
            <a:picLocks noChangeAspect="1"/>
          </p:cNvPicPr>
          <p:nvPr/>
        </p:nvPicPr>
        <p:blipFill>
          <a:blip r:embed="rId2"/>
          <a:stretch>
            <a:fillRect/>
          </a:stretch>
        </p:blipFill>
        <p:spPr>
          <a:xfrm rot="5400000">
            <a:off x="5753100" y="3771900"/>
            <a:ext cx="1219200" cy="4648200"/>
          </a:xfrm>
          <a:prstGeom prst="rect">
            <a:avLst/>
          </a:prstGeom>
        </p:spPr>
      </p:pic>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3"/>
          <a:stretch>
            <a:fillRect/>
          </a:stretch>
        </p:blipFill>
        <p:spPr>
          <a:xfrm>
            <a:off x="0" y="152400"/>
            <a:ext cx="9144000" cy="1443789"/>
          </a:xfrm>
          <a:prstGeom prst="rect">
            <a:avLst/>
          </a:prstGeom>
        </p:spPr>
      </p:pic>
      <p:sp>
        <p:nvSpPr>
          <p:cNvPr id="5" name="TextBox 4"/>
          <p:cNvSpPr txBox="1"/>
          <p:nvPr/>
        </p:nvSpPr>
        <p:spPr>
          <a:xfrm>
            <a:off x="457200" y="533400"/>
            <a:ext cx="9982200" cy="584776"/>
          </a:xfrm>
          <a:prstGeom prst="rect">
            <a:avLst/>
          </a:prstGeom>
          <a:noFill/>
        </p:spPr>
        <p:txBody>
          <a:bodyPr wrap="square" rtlCol="0">
            <a:spAutoFit/>
          </a:bodyPr>
          <a:lstStyle/>
          <a:p>
            <a:r>
              <a:rPr lang="en-US" sz="3200" dirty="0" smtClean="0">
                <a:solidFill>
                  <a:schemeClr val="bg1"/>
                </a:solidFill>
                <a:latin typeface="Arial Rounded MT Bold"/>
              </a:rPr>
              <a:t>Academic Adjustments: Fatigue/Physical</a:t>
            </a:r>
            <a:endParaRPr lang="en-US" sz="3200" dirty="0">
              <a:solidFill>
                <a:schemeClr val="bg1"/>
              </a:solidFill>
              <a:latin typeface="Arial Rounded MT Bold"/>
            </a:endParaRPr>
          </a:p>
        </p:txBody>
      </p:sp>
      <p:pic>
        <p:nvPicPr>
          <p:cNvPr id="6" name="Picture 5" descr="NEW.ai"/>
          <p:cNvPicPr>
            <a:picLocks noChangeAspect="1"/>
          </p:cNvPicPr>
          <p:nvPr/>
        </p:nvPicPr>
        <p:blipFill>
          <a:blip r:embed="rId2"/>
          <a:stretch>
            <a:fillRect/>
          </a:stretch>
        </p:blipFill>
        <p:spPr>
          <a:xfrm rot="5400000">
            <a:off x="1371600" y="838200"/>
            <a:ext cx="1371600" cy="3200400"/>
          </a:xfrm>
          <a:prstGeom prst="rect">
            <a:avLst/>
          </a:prstGeom>
        </p:spPr>
      </p:pic>
      <p:pic>
        <p:nvPicPr>
          <p:cNvPr id="7" name="Picture 6" descr="NEW.ai"/>
          <p:cNvPicPr>
            <a:picLocks noChangeAspect="1"/>
          </p:cNvPicPr>
          <p:nvPr/>
        </p:nvPicPr>
        <p:blipFill>
          <a:blip r:embed="rId2"/>
          <a:stretch>
            <a:fillRect/>
          </a:stretch>
        </p:blipFill>
        <p:spPr>
          <a:xfrm rot="5400000">
            <a:off x="1257300" y="4305300"/>
            <a:ext cx="1600200" cy="3200400"/>
          </a:xfrm>
          <a:prstGeom prst="rect">
            <a:avLst/>
          </a:prstGeom>
        </p:spPr>
      </p:pic>
      <p:pic>
        <p:nvPicPr>
          <p:cNvPr id="8" name="Picture 7" descr="NEW.ai"/>
          <p:cNvPicPr>
            <a:picLocks noChangeAspect="1"/>
          </p:cNvPicPr>
          <p:nvPr/>
        </p:nvPicPr>
        <p:blipFill>
          <a:blip r:embed="rId2"/>
          <a:stretch>
            <a:fillRect/>
          </a:stretch>
        </p:blipFill>
        <p:spPr>
          <a:xfrm rot="5400000">
            <a:off x="5943600" y="1371600"/>
            <a:ext cx="838200" cy="4648200"/>
          </a:xfrm>
          <a:prstGeom prst="rect">
            <a:avLst/>
          </a:prstGeom>
        </p:spPr>
      </p:pic>
      <p:pic>
        <p:nvPicPr>
          <p:cNvPr id="10" name="Content Placeholder 9" descr="bottom red.jpg"/>
          <p:cNvPicPr>
            <a:picLocks noGrp="1" noChangeAspect="1"/>
          </p:cNvPicPr>
          <p:nvPr>
            <p:ph idx="1"/>
          </p:nvPr>
        </p:nvPicPr>
        <p:blipFill>
          <a:blip r:embed="rId4"/>
          <a:srcRect t="-56508" b="-56508"/>
          <a:stretch>
            <a:fillRect/>
          </a:stretch>
        </p:blipFill>
        <p:spPr>
          <a:xfrm>
            <a:off x="457200" y="2438400"/>
            <a:ext cx="3200400" cy="3352800"/>
          </a:xfrm>
          <a:prstGeom prst="rect">
            <a:avLst/>
          </a:prstGeom>
        </p:spPr>
      </p:pic>
      <p:pic>
        <p:nvPicPr>
          <p:cNvPr id="11" name="Picture 10" descr="bottom red.jpg"/>
          <p:cNvPicPr>
            <a:picLocks noChangeAspect="1"/>
          </p:cNvPicPr>
          <p:nvPr/>
        </p:nvPicPr>
        <p:blipFill>
          <a:blip r:embed="rId4"/>
          <a:stretch>
            <a:fillRect/>
          </a:stretch>
        </p:blipFill>
        <p:spPr>
          <a:xfrm>
            <a:off x="4038600" y="4267200"/>
            <a:ext cx="4648200" cy="1066800"/>
          </a:xfrm>
          <a:prstGeom prst="rect">
            <a:avLst/>
          </a:prstGeom>
        </p:spPr>
      </p:pic>
      <p:pic>
        <p:nvPicPr>
          <p:cNvPr id="12" name="Picture 11" descr="bottom red.jpg"/>
          <p:cNvPicPr>
            <a:picLocks noChangeAspect="1"/>
          </p:cNvPicPr>
          <p:nvPr/>
        </p:nvPicPr>
        <p:blipFill>
          <a:blip r:embed="rId4"/>
          <a:stretch>
            <a:fillRect/>
          </a:stretch>
        </p:blipFill>
        <p:spPr>
          <a:xfrm>
            <a:off x="4038600" y="1752600"/>
            <a:ext cx="4648200" cy="1371600"/>
          </a:xfrm>
          <a:prstGeom prst="rect">
            <a:avLst/>
          </a:prstGeom>
        </p:spPr>
      </p:pic>
      <p:sp>
        <p:nvSpPr>
          <p:cNvPr id="13" name="TextBox 12"/>
          <p:cNvSpPr txBox="1"/>
          <p:nvPr/>
        </p:nvSpPr>
        <p:spPr>
          <a:xfrm>
            <a:off x="533400" y="1828800"/>
            <a:ext cx="3048000" cy="1200329"/>
          </a:xfrm>
          <a:prstGeom prst="rect">
            <a:avLst/>
          </a:prstGeom>
          <a:noFill/>
        </p:spPr>
        <p:txBody>
          <a:bodyPr wrap="square" rtlCol="0">
            <a:spAutoFit/>
          </a:bodyPr>
          <a:lstStyle/>
          <a:p>
            <a:pPr algn="ctr"/>
            <a:r>
              <a:rPr lang="en-US" dirty="0" smtClean="0"/>
              <a:t>Allow time to visit school nurse/counselor for headaches and other symptoms</a:t>
            </a:r>
            <a:endParaRPr lang="en-US" dirty="0"/>
          </a:p>
        </p:txBody>
      </p:sp>
      <p:sp>
        <p:nvSpPr>
          <p:cNvPr id="14" name="TextBox 13"/>
          <p:cNvSpPr txBox="1"/>
          <p:nvPr/>
        </p:nvSpPr>
        <p:spPr>
          <a:xfrm>
            <a:off x="533400" y="3572470"/>
            <a:ext cx="3048000" cy="923330"/>
          </a:xfrm>
          <a:prstGeom prst="rect">
            <a:avLst/>
          </a:prstGeom>
          <a:noFill/>
        </p:spPr>
        <p:txBody>
          <a:bodyPr wrap="square" rtlCol="0">
            <a:spAutoFit/>
          </a:bodyPr>
          <a:lstStyle/>
          <a:p>
            <a:pPr algn="ctr"/>
            <a:r>
              <a:rPr lang="en-US" dirty="0" smtClean="0"/>
              <a:t>Allow strategic rest breaks (e.g., 5-10 minutes every 30-45 minutes) during the day.</a:t>
            </a:r>
            <a:endParaRPr lang="en-US" dirty="0"/>
          </a:p>
        </p:txBody>
      </p:sp>
      <p:sp>
        <p:nvSpPr>
          <p:cNvPr id="15" name="TextBox 14"/>
          <p:cNvSpPr txBox="1"/>
          <p:nvPr/>
        </p:nvSpPr>
        <p:spPr>
          <a:xfrm>
            <a:off x="533400" y="5525869"/>
            <a:ext cx="3048000" cy="646331"/>
          </a:xfrm>
          <a:prstGeom prst="rect">
            <a:avLst/>
          </a:prstGeom>
          <a:noFill/>
        </p:spPr>
        <p:txBody>
          <a:bodyPr wrap="square" rtlCol="0">
            <a:spAutoFit/>
          </a:bodyPr>
          <a:lstStyle/>
          <a:p>
            <a:pPr algn="ctr"/>
            <a:r>
              <a:rPr lang="en-US" dirty="0" smtClean="0"/>
              <a:t>Allow hall passing time before or after crowds have cleared.</a:t>
            </a:r>
            <a:endParaRPr lang="en-US" dirty="0"/>
          </a:p>
        </p:txBody>
      </p:sp>
      <p:sp>
        <p:nvSpPr>
          <p:cNvPr id="16" name="TextBox 15"/>
          <p:cNvSpPr txBox="1"/>
          <p:nvPr/>
        </p:nvSpPr>
        <p:spPr>
          <a:xfrm>
            <a:off x="4038600" y="1905000"/>
            <a:ext cx="4495800" cy="923330"/>
          </a:xfrm>
          <a:prstGeom prst="rect">
            <a:avLst/>
          </a:prstGeom>
          <a:noFill/>
        </p:spPr>
        <p:txBody>
          <a:bodyPr wrap="square" rtlCol="0">
            <a:spAutoFit/>
          </a:bodyPr>
          <a:lstStyle/>
          <a:p>
            <a:pPr algn="ctr"/>
            <a:r>
              <a:rPr lang="en-US" dirty="0" smtClean="0"/>
              <a:t>Allow student to wear sunglasses indoors. Control for light sensitivity (e.g., draw blinds, sit away from window, hat with brim).</a:t>
            </a:r>
            <a:endParaRPr lang="en-US" dirty="0"/>
          </a:p>
        </p:txBody>
      </p:sp>
      <p:sp>
        <p:nvSpPr>
          <p:cNvPr id="17" name="TextBox 16"/>
          <p:cNvSpPr txBox="1"/>
          <p:nvPr/>
        </p:nvSpPr>
        <p:spPr>
          <a:xfrm>
            <a:off x="4114800" y="3352800"/>
            <a:ext cx="4495800" cy="646331"/>
          </a:xfrm>
          <a:prstGeom prst="rect">
            <a:avLst/>
          </a:prstGeom>
          <a:noFill/>
        </p:spPr>
        <p:txBody>
          <a:bodyPr wrap="square" rtlCol="0">
            <a:spAutoFit/>
          </a:bodyPr>
          <a:lstStyle/>
          <a:p>
            <a:pPr algn="ctr"/>
            <a:r>
              <a:rPr lang="en-US" dirty="0" smtClean="0"/>
              <a:t>Allow student to study or work in a quiet space away from visual and noise stimulation.</a:t>
            </a:r>
            <a:endParaRPr lang="en-US" dirty="0"/>
          </a:p>
        </p:txBody>
      </p:sp>
      <p:sp>
        <p:nvSpPr>
          <p:cNvPr id="18" name="TextBox 17"/>
          <p:cNvSpPr txBox="1"/>
          <p:nvPr/>
        </p:nvSpPr>
        <p:spPr>
          <a:xfrm>
            <a:off x="4114800" y="4419600"/>
            <a:ext cx="4495800" cy="646331"/>
          </a:xfrm>
          <a:prstGeom prst="rect">
            <a:avLst/>
          </a:prstGeom>
          <a:noFill/>
        </p:spPr>
        <p:txBody>
          <a:bodyPr wrap="square" rtlCol="0">
            <a:spAutoFit/>
          </a:bodyPr>
          <a:lstStyle/>
          <a:p>
            <a:pPr algn="ctr"/>
            <a:r>
              <a:rPr lang="en-US" dirty="0" smtClean="0"/>
              <a:t>Allow student to spend lunch/recess in a quiet space for rest and control for noise sensitivity.</a:t>
            </a:r>
            <a:endParaRPr lang="en-US" dirty="0"/>
          </a:p>
        </p:txBody>
      </p:sp>
      <p:sp>
        <p:nvSpPr>
          <p:cNvPr id="19" name="TextBox 18"/>
          <p:cNvSpPr txBox="1"/>
          <p:nvPr/>
        </p:nvSpPr>
        <p:spPr>
          <a:xfrm>
            <a:off x="4114800" y="5867400"/>
            <a:ext cx="4495800" cy="369332"/>
          </a:xfrm>
          <a:prstGeom prst="rect">
            <a:avLst/>
          </a:prstGeom>
          <a:noFill/>
        </p:spPr>
        <p:txBody>
          <a:bodyPr wrap="square" rtlCol="0">
            <a:spAutoFit/>
          </a:bodyPr>
          <a:lstStyle/>
          <a:p>
            <a:pPr algn="ctr"/>
            <a:r>
              <a:rPr lang="en-US" dirty="0" smtClean="0"/>
              <a:t>Provide a quiet environment to take tests.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2"/>
          <a:stretch>
            <a:fillRect/>
          </a:stretch>
        </p:blipFill>
        <p:spPr>
          <a:xfrm>
            <a:off x="0" y="152400"/>
            <a:ext cx="9144000" cy="1443789"/>
          </a:xfrm>
          <a:prstGeom prst="rect">
            <a:avLst/>
          </a:prstGeom>
        </p:spPr>
      </p:pic>
      <p:sp>
        <p:nvSpPr>
          <p:cNvPr id="5" name="TextBox 4"/>
          <p:cNvSpPr txBox="1"/>
          <p:nvPr/>
        </p:nvSpPr>
        <p:spPr>
          <a:xfrm>
            <a:off x="1143000" y="533400"/>
            <a:ext cx="7239000" cy="584776"/>
          </a:xfrm>
          <a:prstGeom prst="rect">
            <a:avLst/>
          </a:prstGeom>
          <a:noFill/>
        </p:spPr>
        <p:txBody>
          <a:bodyPr wrap="square" rtlCol="0">
            <a:spAutoFit/>
          </a:bodyPr>
          <a:lstStyle/>
          <a:p>
            <a:r>
              <a:rPr lang="en-US" sz="3200" dirty="0" smtClean="0">
                <a:solidFill>
                  <a:schemeClr val="bg1"/>
                </a:solidFill>
                <a:latin typeface="Arial Rounded MT Bold"/>
              </a:rPr>
              <a:t>Academic Adjustments: Emotional</a:t>
            </a:r>
            <a:endParaRPr lang="en-US" sz="3200" dirty="0">
              <a:solidFill>
                <a:schemeClr val="bg1"/>
              </a:solidFill>
              <a:latin typeface="Arial Rounded MT Bold"/>
            </a:endParaRPr>
          </a:p>
        </p:txBody>
      </p:sp>
      <p:pic>
        <p:nvPicPr>
          <p:cNvPr id="6" name="Picture 5" descr="NEW.ai"/>
          <p:cNvPicPr>
            <a:picLocks noChangeAspect="1"/>
          </p:cNvPicPr>
          <p:nvPr/>
        </p:nvPicPr>
        <p:blipFill>
          <a:blip r:embed="rId3"/>
          <a:stretch>
            <a:fillRect/>
          </a:stretch>
        </p:blipFill>
        <p:spPr>
          <a:xfrm rot="5400000">
            <a:off x="1371600" y="838200"/>
            <a:ext cx="1371600" cy="3200400"/>
          </a:xfrm>
          <a:prstGeom prst="rect">
            <a:avLst/>
          </a:prstGeom>
        </p:spPr>
      </p:pic>
      <p:pic>
        <p:nvPicPr>
          <p:cNvPr id="7" name="Picture 6" descr="NEW.ai"/>
          <p:cNvPicPr>
            <a:picLocks noChangeAspect="1"/>
          </p:cNvPicPr>
          <p:nvPr/>
        </p:nvPicPr>
        <p:blipFill>
          <a:blip r:embed="rId3"/>
          <a:stretch>
            <a:fillRect/>
          </a:stretch>
        </p:blipFill>
        <p:spPr>
          <a:xfrm rot="5400000">
            <a:off x="1257300" y="4305300"/>
            <a:ext cx="1600200" cy="3200400"/>
          </a:xfrm>
          <a:prstGeom prst="rect">
            <a:avLst/>
          </a:prstGeom>
        </p:spPr>
      </p:pic>
      <p:pic>
        <p:nvPicPr>
          <p:cNvPr id="8" name="Picture 7" descr="NEW.ai"/>
          <p:cNvPicPr>
            <a:picLocks noChangeAspect="1"/>
          </p:cNvPicPr>
          <p:nvPr/>
        </p:nvPicPr>
        <p:blipFill>
          <a:blip r:embed="rId3"/>
          <a:stretch>
            <a:fillRect/>
          </a:stretch>
        </p:blipFill>
        <p:spPr>
          <a:xfrm rot="5400000">
            <a:off x="5372100" y="3009900"/>
            <a:ext cx="1981200" cy="4648200"/>
          </a:xfrm>
          <a:prstGeom prst="rect">
            <a:avLst/>
          </a:prstGeom>
        </p:spPr>
      </p:pic>
      <p:pic>
        <p:nvPicPr>
          <p:cNvPr id="10" name="Content Placeholder 9" descr="bottom red.jpg"/>
          <p:cNvPicPr>
            <a:picLocks noGrp="1" noChangeAspect="1"/>
          </p:cNvPicPr>
          <p:nvPr>
            <p:ph idx="1"/>
          </p:nvPr>
        </p:nvPicPr>
        <p:blipFill>
          <a:blip r:embed="rId4"/>
          <a:srcRect t="-56508" b="-56508"/>
          <a:stretch>
            <a:fillRect/>
          </a:stretch>
        </p:blipFill>
        <p:spPr>
          <a:xfrm>
            <a:off x="457200" y="2438400"/>
            <a:ext cx="3200400" cy="3352800"/>
          </a:xfrm>
          <a:prstGeom prst="rect">
            <a:avLst/>
          </a:prstGeom>
        </p:spPr>
      </p:pic>
      <p:pic>
        <p:nvPicPr>
          <p:cNvPr id="12" name="Picture 11" descr="bottom red.jpg"/>
          <p:cNvPicPr>
            <a:picLocks noChangeAspect="1"/>
          </p:cNvPicPr>
          <p:nvPr/>
        </p:nvPicPr>
        <p:blipFill>
          <a:blip r:embed="rId4"/>
          <a:stretch>
            <a:fillRect/>
          </a:stretch>
        </p:blipFill>
        <p:spPr>
          <a:xfrm>
            <a:off x="4038600" y="2209800"/>
            <a:ext cx="4648200" cy="1905000"/>
          </a:xfrm>
          <a:prstGeom prst="rect">
            <a:avLst/>
          </a:prstGeom>
        </p:spPr>
      </p:pic>
      <p:sp>
        <p:nvSpPr>
          <p:cNvPr id="13" name="TextBox 12"/>
          <p:cNvSpPr txBox="1"/>
          <p:nvPr/>
        </p:nvSpPr>
        <p:spPr>
          <a:xfrm>
            <a:off x="533400" y="1905000"/>
            <a:ext cx="3048000" cy="923330"/>
          </a:xfrm>
          <a:prstGeom prst="rect">
            <a:avLst/>
          </a:prstGeom>
          <a:noFill/>
        </p:spPr>
        <p:txBody>
          <a:bodyPr wrap="square" rtlCol="0">
            <a:spAutoFit/>
          </a:bodyPr>
          <a:lstStyle/>
          <a:p>
            <a:pPr algn="ctr"/>
            <a:r>
              <a:rPr lang="en-US" dirty="0" smtClean="0"/>
              <a:t>Develop a plan so student can discreetly leave class as needed for rest.</a:t>
            </a:r>
            <a:endParaRPr lang="en-US" dirty="0"/>
          </a:p>
        </p:txBody>
      </p:sp>
      <p:sp>
        <p:nvSpPr>
          <p:cNvPr id="14" name="TextBox 13"/>
          <p:cNvSpPr txBox="1"/>
          <p:nvPr/>
        </p:nvSpPr>
        <p:spPr>
          <a:xfrm>
            <a:off x="533400" y="3352800"/>
            <a:ext cx="3048000" cy="1477328"/>
          </a:xfrm>
          <a:prstGeom prst="rect">
            <a:avLst/>
          </a:prstGeom>
          <a:noFill/>
        </p:spPr>
        <p:txBody>
          <a:bodyPr wrap="square" rtlCol="0">
            <a:spAutoFit/>
          </a:bodyPr>
          <a:lstStyle/>
          <a:p>
            <a:pPr algn="ctr"/>
            <a:r>
              <a:rPr lang="en-US" dirty="0" smtClean="0"/>
              <a:t>Keep student engaged in extra-curricular activities. Allow student to attend but not fully participate in sports practice.</a:t>
            </a:r>
            <a:endParaRPr lang="en-US" dirty="0"/>
          </a:p>
        </p:txBody>
      </p:sp>
      <p:sp>
        <p:nvSpPr>
          <p:cNvPr id="15" name="TextBox 14"/>
          <p:cNvSpPr txBox="1"/>
          <p:nvPr/>
        </p:nvSpPr>
        <p:spPr>
          <a:xfrm>
            <a:off x="533400" y="5486400"/>
            <a:ext cx="3048000" cy="646331"/>
          </a:xfrm>
          <a:prstGeom prst="rect">
            <a:avLst/>
          </a:prstGeom>
          <a:noFill/>
        </p:spPr>
        <p:txBody>
          <a:bodyPr wrap="square" rtlCol="0">
            <a:spAutoFit/>
          </a:bodyPr>
          <a:lstStyle/>
          <a:p>
            <a:pPr algn="ctr"/>
            <a:r>
              <a:rPr lang="en-US" dirty="0" smtClean="0"/>
              <a:t>Provide quiet place to allow for de-stimulation.</a:t>
            </a:r>
            <a:endParaRPr lang="en-US" dirty="0"/>
          </a:p>
        </p:txBody>
      </p:sp>
      <p:sp>
        <p:nvSpPr>
          <p:cNvPr id="16" name="TextBox 15"/>
          <p:cNvSpPr txBox="1"/>
          <p:nvPr/>
        </p:nvSpPr>
        <p:spPr>
          <a:xfrm>
            <a:off x="4343400" y="2514600"/>
            <a:ext cx="4267200" cy="1015663"/>
          </a:xfrm>
          <a:prstGeom prst="rect">
            <a:avLst/>
          </a:prstGeom>
          <a:noFill/>
        </p:spPr>
        <p:txBody>
          <a:bodyPr wrap="square" rtlCol="0">
            <a:spAutoFit/>
          </a:bodyPr>
          <a:lstStyle/>
          <a:p>
            <a:pPr algn="ctr"/>
            <a:r>
              <a:rPr lang="en-US" sz="2000" dirty="0" smtClean="0"/>
              <a:t>Encourage student to explore alternative activities of non-physical nature.</a:t>
            </a:r>
            <a:endParaRPr lang="en-US" sz="2000" dirty="0"/>
          </a:p>
        </p:txBody>
      </p:sp>
      <p:sp>
        <p:nvSpPr>
          <p:cNvPr id="17" name="TextBox 16"/>
          <p:cNvSpPr txBox="1"/>
          <p:nvPr/>
        </p:nvSpPr>
        <p:spPr>
          <a:xfrm>
            <a:off x="4267200" y="4800600"/>
            <a:ext cx="4267200" cy="1015663"/>
          </a:xfrm>
          <a:prstGeom prst="rect">
            <a:avLst/>
          </a:prstGeom>
          <a:noFill/>
        </p:spPr>
        <p:txBody>
          <a:bodyPr wrap="square" rtlCol="0">
            <a:spAutoFit/>
          </a:bodyPr>
          <a:lstStyle/>
          <a:p>
            <a:pPr algn="ctr"/>
            <a:r>
              <a:rPr lang="en-US" sz="2000" dirty="0" smtClean="0"/>
              <a:t>Develop an emotional support plan for the student (e.g., identify adult to talk with if feeling overwhelmed).</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ai"/>
          <p:cNvPicPr>
            <a:picLocks noChangeAspect="1"/>
          </p:cNvPicPr>
          <p:nvPr/>
        </p:nvPicPr>
        <p:blipFill>
          <a:blip r:embed="rId3"/>
          <a:stretch>
            <a:fillRect/>
          </a:stretch>
        </p:blipFill>
        <p:spPr>
          <a:xfrm rot="5400000">
            <a:off x="3695700" y="1638300"/>
            <a:ext cx="1981200" cy="8001000"/>
          </a:xfrm>
          <a:prstGeom prst="rect">
            <a:avLst/>
          </a:prstGeom>
        </p:spPr>
      </p:pic>
      <p:pic>
        <p:nvPicPr>
          <p:cNvPr id="6" name="Picture 5" descr="bottom red.jpg"/>
          <p:cNvPicPr>
            <a:picLocks noChangeAspect="1"/>
          </p:cNvPicPr>
          <p:nvPr/>
        </p:nvPicPr>
        <p:blipFill>
          <a:blip r:embed="rId4"/>
          <a:stretch>
            <a:fillRect/>
          </a:stretch>
        </p:blipFill>
        <p:spPr>
          <a:xfrm>
            <a:off x="685800" y="2971800"/>
            <a:ext cx="8001000" cy="1447800"/>
          </a:xfrm>
          <a:prstGeom prst="rect">
            <a:avLst/>
          </a:prstGeom>
        </p:spPr>
      </p:pic>
      <p:pic>
        <p:nvPicPr>
          <p:cNvPr id="5" name="Picture 4" descr="NEW.ai"/>
          <p:cNvPicPr>
            <a:picLocks noChangeAspect="1"/>
          </p:cNvPicPr>
          <p:nvPr/>
        </p:nvPicPr>
        <p:blipFill>
          <a:blip r:embed="rId3"/>
          <a:stretch>
            <a:fillRect/>
          </a:stretch>
        </p:blipFill>
        <p:spPr>
          <a:xfrm rot="5400000">
            <a:off x="4152900" y="-1790700"/>
            <a:ext cx="1066800" cy="8001001"/>
          </a:xfrm>
          <a:prstGeom prst="rect">
            <a:avLst/>
          </a:prstGeom>
        </p:spPr>
      </p:pic>
      <p:pic>
        <p:nvPicPr>
          <p:cNvPr id="4" name="Picture 3" descr="NEW.jpg"/>
          <p:cNvPicPr>
            <a:picLocks noChangeAspect="1"/>
          </p:cNvPicPr>
          <p:nvPr/>
        </p:nvPicPr>
        <p:blipFill>
          <a:blip r:embed="rId5"/>
          <a:stretch>
            <a:fillRect/>
          </a:stretch>
        </p:blipFill>
        <p:spPr>
          <a:xfrm>
            <a:off x="0" y="152400"/>
            <a:ext cx="9144000" cy="1443789"/>
          </a:xfrm>
          <a:prstGeom prst="rect">
            <a:avLst/>
          </a:prstGeom>
        </p:spPr>
      </p:pic>
      <p:sp>
        <p:nvSpPr>
          <p:cNvPr id="66562" name="Title 1"/>
          <p:cNvSpPr>
            <a:spLocks noGrp="1"/>
          </p:cNvSpPr>
          <p:nvPr>
            <p:ph type="title"/>
          </p:nvPr>
        </p:nvSpPr>
        <p:spPr bwMode="auto"/>
        <p:txBody>
          <a:bodyPr wrap="square" numCol="1" anchorCtr="0" compatLnSpc="1">
            <a:prstTxWarp prst="textNoShape">
              <a:avLst/>
            </a:prstTxWarp>
            <a:normAutofit/>
          </a:bodyPr>
          <a:lstStyle/>
          <a:p>
            <a:pPr eaLnBrk="1" hangingPunct="1">
              <a:defRPr/>
            </a:pPr>
            <a:r>
              <a:rPr lang="en-US" altLang="en-US" sz="3600" cap="none" dirty="0" smtClean="0">
                <a:solidFill>
                  <a:schemeClr val="bg1"/>
                </a:solidFill>
                <a:latin typeface="Arial Rounded MT Bold" panose="020F0704030504030204" pitchFamily="34" charset="0"/>
              </a:rPr>
              <a:t>When Symptoms Do Not Resolve</a:t>
            </a:r>
          </a:p>
        </p:txBody>
      </p:sp>
      <p:sp>
        <p:nvSpPr>
          <p:cNvPr id="48131" name="Content Placeholder 2"/>
          <p:cNvSpPr>
            <a:spLocks noGrp="1"/>
          </p:cNvSpPr>
          <p:nvPr>
            <p:ph idx="1"/>
          </p:nvPr>
        </p:nvSpPr>
        <p:spPr>
          <a:xfrm>
            <a:off x="685800" y="1828799"/>
            <a:ext cx="7848600" cy="4572002"/>
          </a:xfrm>
        </p:spPr>
        <p:txBody>
          <a:bodyPr>
            <a:normAutofit fontScale="85000" lnSpcReduction="20000"/>
          </a:bodyPr>
          <a:lstStyle/>
          <a:p>
            <a:pPr marL="342900" lvl="1" algn="ctr">
              <a:buClr>
                <a:schemeClr val="accent1"/>
              </a:buClr>
              <a:buNone/>
            </a:pPr>
            <a:r>
              <a:rPr lang="en-US" altLang="en-US" dirty="0" smtClean="0"/>
              <a:t>If </a:t>
            </a:r>
            <a:r>
              <a:rPr lang="en-US" altLang="en-US" dirty="0"/>
              <a:t>managed appropriately, symptoms should resolve in a few weeks.</a:t>
            </a:r>
          </a:p>
          <a:p>
            <a:pPr marL="342900" lvl="1" algn="ctr">
              <a:buClr>
                <a:schemeClr val="accent1"/>
              </a:buClr>
              <a:buNone/>
            </a:pPr>
            <a:endParaRPr lang="en-US" altLang="en-US" dirty="0" smtClean="0"/>
          </a:p>
          <a:p>
            <a:pPr marL="342900" lvl="1" algn="ctr">
              <a:buClr>
                <a:schemeClr val="accent1"/>
              </a:buClr>
              <a:buNone/>
            </a:pPr>
            <a:endParaRPr lang="en-US" altLang="en-US" dirty="0" smtClean="0"/>
          </a:p>
          <a:p>
            <a:pPr marL="342900" lvl="1" algn="ctr">
              <a:buClr>
                <a:schemeClr val="accent1"/>
              </a:buClr>
              <a:buNone/>
            </a:pPr>
            <a:r>
              <a:rPr lang="en-US" altLang="en-US" dirty="0" smtClean="0">
                <a:solidFill>
                  <a:schemeClr val="bg1"/>
                </a:solidFill>
              </a:rPr>
              <a:t>If </a:t>
            </a:r>
            <a:r>
              <a:rPr lang="en-US" altLang="en-US" dirty="0">
                <a:solidFill>
                  <a:schemeClr val="bg1"/>
                </a:solidFill>
              </a:rPr>
              <a:t>problems persist, academic accommodations and student </a:t>
            </a:r>
            <a:r>
              <a:rPr lang="en-US" altLang="en-US" dirty="0" smtClean="0">
                <a:solidFill>
                  <a:schemeClr val="bg1"/>
                </a:solidFill>
              </a:rPr>
              <a:t>support </a:t>
            </a:r>
            <a:r>
              <a:rPr lang="en-US" altLang="en-US" dirty="0">
                <a:solidFill>
                  <a:schemeClr val="bg1"/>
                </a:solidFill>
              </a:rPr>
              <a:t>may be provided through </a:t>
            </a:r>
            <a:r>
              <a:rPr lang="en-US" altLang="en-US" dirty="0" smtClean="0">
                <a:solidFill>
                  <a:schemeClr val="bg1"/>
                </a:solidFill>
              </a:rPr>
              <a:t>a </a:t>
            </a:r>
            <a:r>
              <a:rPr lang="en-US" altLang="en-US" dirty="0">
                <a:solidFill>
                  <a:schemeClr val="bg1"/>
                </a:solidFill>
              </a:rPr>
              <a:t>health plan, </a:t>
            </a:r>
            <a:r>
              <a:rPr lang="en-US" altLang="en-US" dirty="0" smtClean="0">
                <a:solidFill>
                  <a:schemeClr val="bg1"/>
                </a:solidFill>
              </a:rPr>
              <a:t>a </a:t>
            </a:r>
            <a:r>
              <a:rPr lang="en-US" altLang="en-US" dirty="0">
                <a:solidFill>
                  <a:schemeClr val="bg1"/>
                </a:solidFill>
              </a:rPr>
              <a:t>504 </a:t>
            </a:r>
            <a:r>
              <a:rPr lang="en-US" altLang="en-US" dirty="0" smtClean="0">
                <a:solidFill>
                  <a:schemeClr val="bg1"/>
                </a:solidFill>
              </a:rPr>
              <a:t>plan, or –in very rare cases– an IEP.</a:t>
            </a:r>
          </a:p>
          <a:p>
            <a:pPr marL="342900" lvl="1" algn="ctr">
              <a:buClr>
                <a:schemeClr val="accent1"/>
              </a:buClr>
              <a:buNone/>
            </a:pPr>
            <a:endParaRPr lang="en-US" altLang="en-US" dirty="0" smtClean="0"/>
          </a:p>
          <a:p>
            <a:pPr marL="342900" lvl="1" algn="ctr">
              <a:buClr>
                <a:schemeClr val="accent1"/>
              </a:buClr>
              <a:buNone/>
            </a:pPr>
            <a:endParaRPr lang="en-US" altLang="en-US" dirty="0" smtClean="0"/>
          </a:p>
          <a:p>
            <a:pPr marL="342900" lvl="1" algn="ctr">
              <a:buClr>
                <a:schemeClr val="accent1"/>
              </a:buClr>
              <a:buNone/>
            </a:pPr>
            <a:r>
              <a:rPr lang="en-US" altLang="en-US" dirty="0" smtClean="0"/>
              <a:t> A student may exaggerate or feign symptoms in order to escape work, continue receiving academic adjustments, or avoid resuming sports. In such cases, the concussion team should meet to collaboratively determine next steps.</a:t>
            </a:r>
          </a:p>
          <a:p>
            <a:pPr marL="342900" lvl="1" algn="ctr">
              <a:buClr>
                <a:schemeClr val="accent1"/>
              </a:buClr>
              <a:buNone/>
            </a:pPr>
            <a:endParaRPr lang="en-US" altLang="en-US" sz="2200" dirty="0" smtClean="0"/>
          </a:p>
          <a:p>
            <a:pPr marL="742950" lvl="1" indent="-285750" defTabSz="762000" eaLnBrk="1" hangingPunct="1">
              <a:spcBef>
                <a:spcPct val="0"/>
              </a:spcBef>
              <a:buClrTx/>
              <a:buFontTx/>
              <a:buChar char="•"/>
            </a:pPr>
            <a:endParaRPr lang="en-US" altLang="en-US" dirty="0" smtClean="0"/>
          </a:p>
          <a:p>
            <a:pPr indent="-342900" defTabSz="762000" eaLnBrk="1" hangingPunct="1"/>
            <a:endParaRPr lang="en-US" altLang="en-US" dirty="0" smtClean="0"/>
          </a:p>
        </p:txBody>
      </p:sp>
    </p:spTree>
    <p:extLst>
      <p:ext uri="{BB962C8B-B14F-4D97-AF65-F5344CB8AC3E}">
        <p14:creationId xmlns:p14="http://schemas.microsoft.com/office/powerpoint/2010/main" val="16281673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ai"/>
          <p:cNvPicPr>
            <a:picLocks noChangeAspect="1"/>
          </p:cNvPicPr>
          <p:nvPr/>
        </p:nvPicPr>
        <p:blipFill>
          <a:blip r:embed="rId2"/>
          <a:stretch>
            <a:fillRect/>
          </a:stretch>
        </p:blipFill>
        <p:spPr>
          <a:xfrm rot="5400000">
            <a:off x="3924301" y="1485900"/>
            <a:ext cx="1600198" cy="7924800"/>
          </a:xfrm>
          <a:prstGeom prst="rect">
            <a:avLst/>
          </a:prstGeom>
        </p:spPr>
      </p:pic>
      <p:pic>
        <p:nvPicPr>
          <p:cNvPr id="6" name="Picture 5" descr="bottom red.jpg"/>
          <p:cNvPicPr>
            <a:picLocks noChangeAspect="1"/>
          </p:cNvPicPr>
          <p:nvPr/>
        </p:nvPicPr>
        <p:blipFill>
          <a:blip r:embed="rId3"/>
          <a:stretch>
            <a:fillRect/>
          </a:stretch>
        </p:blipFill>
        <p:spPr>
          <a:xfrm>
            <a:off x="685800" y="3124200"/>
            <a:ext cx="8001000" cy="1219198"/>
          </a:xfrm>
          <a:prstGeom prst="rect">
            <a:avLst/>
          </a:prstGeom>
        </p:spPr>
      </p:pic>
      <p:pic>
        <p:nvPicPr>
          <p:cNvPr id="5" name="Picture 4" descr="NEW.ai"/>
          <p:cNvPicPr>
            <a:picLocks noChangeAspect="1"/>
          </p:cNvPicPr>
          <p:nvPr/>
        </p:nvPicPr>
        <p:blipFill>
          <a:blip r:embed="rId2"/>
          <a:stretch>
            <a:fillRect/>
          </a:stretch>
        </p:blipFill>
        <p:spPr>
          <a:xfrm rot="5400000">
            <a:off x="4114800" y="-1600199"/>
            <a:ext cx="1066802" cy="7924800"/>
          </a:xfrm>
          <a:prstGeom prst="rect">
            <a:avLst/>
          </a:prstGeom>
        </p:spPr>
      </p:pic>
      <p:pic>
        <p:nvPicPr>
          <p:cNvPr id="4" name="Picture 3" descr="NEW.jpg"/>
          <p:cNvPicPr>
            <a:picLocks noChangeAspect="1"/>
          </p:cNvPicPr>
          <p:nvPr/>
        </p:nvPicPr>
        <p:blipFill>
          <a:blip r:embed="rId4"/>
          <a:stretch>
            <a:fillRect/>
          </a:stretch>
        </p:blipFill>
        <p:spPr>
          <a:xfrm>
            <a:off x="0" y="152400"/>
            <a:ext cx="9144000" cy="1443789"/>
          </a:xfrm>
          <a:prstGeom prst="rect">
            <a:avLst/>
          </a:prstGeom>
        </p:spPr>
      </p:pic>
      <p:sp>
        <p:nvSpPr>
          <p:cNvPr id="66562" name="Title 1"/>
          <p:cNvSpPr>
            <a:spLocks noGrp="1"/>
          </p:cNvSpPr>
          <p:nvPr>
            <p:ph type="title"/>
          </p:nvPr>
        </p:nvSpPr>
        <p:spPr bwMode="auto"/>
        <p:txBody>
          <a:bodyPr wrap="square" numCol="1" anchorCtr="0" compatLnSpc="1">
            <a:prstTxWarp prst="textNoShape">
              <a:avLst/>
            </a:prstTxWarp>
            <a:normAutofit/>
          </a:bodyPr>
          <a:lstStyle/>
          <a:p>
            <a:pPr eaLnBrk="1" hangingPunct="1">
              <a:defRPr/>
            </a:pPr>
            <a:r>
              <a:rPr lang="en-US" altLang="en-US" sz="3600" cap="none" dirty="0" smtClean="0">
                <a:solidFill>
                  <a:schemeClr val="bg1"/>
                </a:solidFill>
                <a:latin typeface="Arial Rounded MT Bold" panose="020F0704030504030204" pitchFamily="34" charset="0"/>
              </a:rPr>
              <a:t>Progress Monitoring</a:t>
            </a:r>
          </a:p>
        </p:txBody>
      </p:sp>
      <p:sp>
        <p:nvSpPr>
          <p:cNvPr id="48131" name="Content Placeholder 2"/>
          <p:cNvSpPr>
            <a:spLocks noGrp="1"/>
          </p:cNvSpPr>
          <p:nvPr>
            <p:ph idx="1"/>
          </p:nvPr>
        </p:nvSpPr>
        <p:spPr>
          <a:xfrm>
            <a:off x="381000" y="1874837"/>
            <a:ext cx="8229600" cy="4525963"/>
          </a:xfrm>
        </p:spPr>
        <p:txBody>
          <a:bodyPr>
            <a:normAutofit fontScale="77500" lnSpcReduction="20000"/>
          </a:bodyPr>
          <a:lstStyle/>
          <a:p>
            <a:pPr marL="342900" lvl="1" algn="ctr">
              <a:buClr>
                <a:schemeClr val="accent1"/>
              </a:buClr>
              <a:buNone/>
            </a:pPr>
            <a:r>
              <a:rPr lang="en-US" altLang="en-US" b="1" dirty="0"/>
              <a:t>Concussion Symptom Log </a:t>
            </a:r>
          </a:p>
          <a:p>
            <a:pPr marL="617220" lvl="2" algn="ctr">
              <a:buClr>
                <a:schemeClr val="accent1"/>
              </a:buClr>
              <a:buNone/>
            </a:pPr>
            <a:r>
              <a:rPr lang="en-US" altLang="en-US" dirty="0" smtClean="0"/>
              <a:t>Daily or weekly tracking </a:t>
            </a:r>
            <a:r>
              <a:rPr lang="en-US" altLang="en-US" dirty="0"/>
              <a:t>on 0-6 </a:t>
            </a:r>
            <a:r>
              <a:rPr lang="en-US" altLang="en-US" dirty="0" smtClean="0"/>
              <a:t>scale. </a:t>
            </a:r>
          </a:p>
          <a:p>
            <a:pPr marL="617220" lvl="2" algn="ctr">
              <a:buClr>
                <a:schemeClr val="accent1"/>
              </a:buClr>
              <a:buNone/>
            </a:pPr>
            <a:endParaRPr lang="en-US" altLang="en-US" dirty="0"/>
          </a:p>
          <a:p>
            <a:pPr marL="617220" lvl="2" algn="ctr">
              <a:buClr>
                <a:schemeClr val="accent1"/>
              </a:buClr>
              <a:buNone/>
            </a:pPr>
            <a:endParaRPr lang="en-US" altLang="en-US" sz="2900" b="1" dirty="0" smtClean="0"/>
          </a:p>
          <a:p>
            <a:pPr marL="617220" lvl="2" algn="ctr">
              <a:buClr>
                <a:schemeClr val="accent1"/>
              </a:buClr>
              <a:buNone/>
            </a:pPr>
            <a:r>
              <a:rPr lang="en-US" altLang="en-US" sz="2900" b="1" dirty="0" smtClean="0"/>
              <a:t>Track Symptom-Specific Academic Adjustments</a:t>
            </a:r>
          </a:p>
          <a:p>
            <a:pPr marL="617220" lvl="2" algn="ctr">
              <a:buClr>
                <a:schemeClr val="accent1"/>
              </a:buClr>
              <a:buNone/>
            </a:pPr>
            <a:r>
              <a:rPr lang="en-US" altLang="en-US" dirty="0" smtClean="0"/>
              <a:t>The CTL might also ask open-ended questions (e.g., “How is Spanish class?”)</a:t>
            </a:r>
            <a:r>
              <a:rPr lang="en-US" dirty="0"/>
              <a:t> </a:t>
            </a:r>
            <a:r>
              <a:rPr lang="en-US" dirty="0" smtClean="0"/>
              <a:t>to clarify </a:t>
            </a:r>
            <a:r>
              <a:rPr lang="en-US" dirty="0"/>
              <a:t>specific courses or tasks that present difficulty.</a:t>
            </a:r>
            <a:endParaRPr lang="en-US" altLang="en-US" dirty="0"/>
          </a:p>
          <a:p>
            <a:pPr marL="342900" lvl="1" algn="ctr">
              <a:buClr>
                <a:schemeClr val="accent1"/>
              </a:buClr>
              <a:buNone/>
            </a:pPr>
            <a:endParaRPr lang="en-US" altLang="en-US" dirty="0" smtClean="0"/>
          </a:p>
          <a:p>
            <a:pPr marL="617220" lvl="2" algn="ctr">
              <a:buClr>
                <a:schemeClr val="accent1"/>
              </a:buClr>
            </a:pPr>
            <a:endParaRPr lang="en-US" altLang="en-US" dirty="0" smtClean="0"/>
          </a:p>
          <a:p>
            <a:pPr marL="617220" lvl="2" algn="ctr">
              <a:buClr>
                <a:schemeClr val="accent1"/>
              </a:buClr>
              <a:buNone/>
            </a:pPr>
            <a:endParaRPr lang="en-US" altLang="en-US" dirty="0" smtClean="0"/>
          </a:p>
          <a:p>
            <a:pPr marL="342900" lvl="1" algn="ctr">
              <a:buClr>
                <a:schemeClr val="accent1"/>
              </a:buClr>
              <a:buNone/>
            </a:pPr>
            <a:r>
              <a:rPr lang="en-US" altLang="en-US" dirty="0" smtClean="0"/>
              <a:t>As symptoms improve, gradually increase </a:t>
            </a:r>
            <a:r>
              <a:rPr lang="en-US" altLang="en-US" b="1" i="1" dirty="0" smtClean="0">
                <a:solidFill>
                  <a:srgbClr val="FFFFFF"/>
                </a:solidFill>
              </a:rPr>
              <a:t>either</a:t>
            </a:r>
            <a:r>
              <a:rPr lang="en-US" altLang="en-US" b="1" i="1" dirty="0" smtClean="0"/>
              <a:t> </a:t>
            </a:r>
            <a:r>
              <a:rPr lang="en-US" altLang="en-US" dirty="0" smtClean="0"/>
              <a:t>the:	</a:t>
            </a:r>
          </a:p>
          <a:p>
            <a:pPr marL="617220" lvl="2" algn="ctr">
              <a:buClr>
                <a:schemeClr val="accent1"/>
              </a:buClr>
              <a:buNone/>
            </a:pPr>
            <a:r>
              <a:rPr lang="en-US" altLang="en-US" dirty="0" smtClean="0"/>
              <a:t>Amount of work</a:t>
            </a:r>
          </a:p>
          <a:p>
            <a:pPr marL="617220" lvl="2" algn="ctr">
              <a:buClr>
                <a:schemeClr val="accent1"/>
              </a:buClr>
              <a:buNone/>
            </a:pPr>
            <a:r>
              <a:rPr lang="en-US" altLang="en-US" dirty="0" smtClean="0"/>
              <a:t>Length of time spent on work</a:t>
            </a:r>
          </a:p>
          <a:p>
            <a:pPr marL="617220" lvl="2" algn="ctr">
              <a:buClr>
                <a:schemeClr val="accent1"/>
              </a:buClr>
              <a:buNone/>
            </a:pPr>
            <a:r>
              <a:rPr lang="en-US" altLang="en-US" dirty="0" smtClean="0"/>
              <a:t>Type or difficulty of work</a:t>
            </a:r>
          </a:p>
          <a:p>
            <a:pPr marL="617220" lvl="2">
              <a:buClr>
                <a:schemeClr val="accent1"/>
              </a:buClr>
            </a:pPr>
            <a:endParaRPr lang="en-US" altLang="en-US" dirty="0"/>
          </a:p>
          <a:p>
            <a:pPr marL="742950" lvl="1" indent="-285750" defTabSz="762000" eaLnBrk="1" hangingPunct="1">
              <a:spcBef>
                <a:spcPct val="0"/>
              </a:spcBef>
              <a:buClrTx/>
              <a:buFontTx/>
              <a:buChar char="•"/>
            </a:pPr>
            <a:endParaRPr lang="en-US" altLang="en-US" dirty="0" smtClean="0"/>
          </a:p>
          <a:p>
            <a:pPr marL="742950" lvl="1" indent="-285750" defTabSz="762000" eaLnBrk="1" hangingPunct="1">
              <a:spcBef>
                <a:spcPct val="0"/>
              </a:spcBef>
              <a:buClrTx/>
              <a:buFontTx/>
              <a:buChar char="•"/>
            </a:pPr>
            <a:endParaRPr lang="en-US" altLang="en-US" dirty="0" smtClean="0"/>
          </a:p>
          <a:p>
            <a:pPr indent="-342900" defTabSz="762000" eaLnBrk="1" hangingPunct="1"/>
            <a:endParaRPr lang="en-US" altLang="en-US" dirty="0" smtClean="0"/>
          </a:p>
        </p:txBody>
      </p:sp>
    </p:spTree>
    <p:extLst>
      <p:ext uri="{BB962C8B-B14F-4D97-AF65-F5344CB8AC3E}">
        <p14:creationId xmlns:p14="http://schemas.microsoft.com/office/powerpoint/2010/main" val="2833420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ai"/>
          <p:cNvPicPr>
            <a:picLocks noChangeAspect="1"/>
          </p:cNvPicPr>
          <p:nvPr/>
        </p:nvPicPr>
        <p:blipFill>
          <a:blip r:embed="rId3"/>
          <a:stretch>
            <a:fillRect/>
          </a:stretch>
        </p:blipFill>
        <p:spPr>
          <a:xfrm rot="5400000">
            <a:off x="3581398" y="990601"/>
            <a:ext cx="1828801" cy="8382000"/>
          </a:xfrm>
          <a:prstGeom prst="rect">
            <a:avLst/>
          </a:prstGeom>
        </p:spPr>
      </p:pic>
      <p:pic>
        <p:nvPicPr>
          <p:cNvPr id="5" name="Picture 4" descr="bottom red.jpg"/>
          <p:cNvPicPr>
            <a:picLocks noChangeAspect="1"/>
          </p:cNvPicPr>
          <p:nvPr/>
        </p:nvPicPr>
        <p:blipFill>
          <a:blip r:embed="rId4"/>
          <a:stretch>
            <a:fillRect/>
          </a:stretch>
        </p:blipFill>
        <p:spPr>
          <a:xfrm>
            <a:off x="304800" y="1676400"/>
            <a:ext cx="8458200" cy="2362200"/>
          </a:xfrm>
          <a:prstGeom prst="rect">
            <a:avLst/>
          </a:prstGeom>
        </p:spPr>
      </p:pic>
      <p:pic>
        <p:nvPicPr>
          <p:cNvPr id="4" name="Picture 3" descr="NEW.jpg"/>
          <p:cNvPicPr>
            <a:picLocks noChangeAspect="1"/>
          </p:cNvPicPr>
          <p:nvPr/>
        </p:nvPicPr>
        <p:blipFill>
          <a:blip r:embed="rId5"/>
          <a:stretch>
            <a:fillRect/>
          </a:stretch>
        </p:blipFill>
        <p:spPr>
          <a:xfrm>
            <a:off x="0" y="152400"/>
            <a:ext cx="9144000" cy="1443789"/>
          </a:xfrm>
          <a:prstGeom prst="rect">
            <a:avLst/>
          </a:prstGeom>
        </p:spPr>
      </p:pic>
      <p:sp>
        <p:nvSpPr>
          <p:cNvPr id="35842"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en-US" altLang="en-US" sz="3600" cap="none" dirty="0" smtClean="0">
                <a:solidFill>
                  <a:schemeClr val="bg1"/>
                </a:solidFill>
                <a:latin typeface="Arial Rounded MT Bold" panose="020F0704030504030204" pitchFamily="34" charset="0"/>
              </a:rPr>
              <a:t>After Return to School, </a:t>
            </a:r>
            <a:br>
              <a:rPr lang="en-US" altLang="en-US" sz="3600" cap="none" dirty="0" smtClean="0">
                <a:solidFill>
                  <a:schemeClr val="bg1"/>
                </a:solidFill>
                <a:latin typeface="Arial Rounded MT Bold" panose="020F0704030504030204" pitchFamily="34" charset="0"/>
              </a:rPr>
            </a:br>
            <a:r>
              <a:rPr lang="en-US" altLang="en-US" sz="3600" dirty="0" smtClean="0">
                <a:solidFill>
                  <a:schemeClr val="bg1"/>
                </a:solidFill>
                <a:latin typeface="Arial Rounded MT Bold" panose="020F0704030504030204" pitchFamily="34" charset="0"/>
              </a:rPr>
              <a:t>Follow </a:t>
            </a:r>
            <a:r>
              <a:rPr lang="en-US" altLang="en-US" sz="3600" cap="none" dirty="0" smtClean="0">
                <a:solidFill>
                  <a:schemeClr val="bg1"/>
                </a:solidFill>
                <a:latin typeface="Arial Rounded MT Bold" panose="020F0704030504030204" pitchFamily="34" charset="0"/>
              </a:rPr>
              <a:t>Return to Play Guidelines </a:t>
            </a:r>
          </a:p>
        </p:txBody>
      </p:sp>
      <p:sp>
        <p:nvSpPr>
          <p:cNvPr id="35843" name="Content Placeholder 2"/>
          <p:cNvSpPr>
            <a:spLocks noGrp="1"/>
          </p:cNvSpPr>
          <p:nvPr>
            <p:ph idx="1"/>
          </p:nvPr>
        </p:nvSpPr>
        <p:spPr>
          <a:xfrm>
            <a:off x="381000" y="1905000"/>
            <a:ext cx="8229600" cy="4525963"/>
          </a:xfrm>
        </p:spPr>
        <p:txBody>
          <a:bodyPr>
            <a:normAutofit/>
          </a:bodyPr>
          <a:lstStyle/>
          <a:p>
            <a:pPr algn="ctr" eaLnBrk="1" hangingPunct="1">
              <a:buNone/>
            </a:pPr>
            <a:r>
              <a:rPr lang="en-US" altLang="en-US" sz="2118" b="1" dirty="0" smtClean="0">
                <a:solidFill>
                  <a:schemeClr val="bg1"/>
                </a:solidFill>
              </a:rPr>
              <a:t>Obtain a health care professional’s clearance for a student to return to play after sustaining a concussion. </a:t>
            </a:r>
          </a:p>
          <a:p>
            <a:pPr lvl="1" algn="ctr">
              <a:buFont typeface="Arial"/>
              <a:buChar char="•"/>
            </a:pPr>
            <a:r>
              <a:rPr lang="en-US" altLang="en-US" sz="1800" dirty="0" smtClean="0">
                <a:solidFill>
                  <a:schemeClr val="bg1"/>
                </a:solidFill>
              </a:rPr>
              <a:t>Professional with expertise in concussion evaluation and care</a:t>
            </a:r>
          </a:p>
          <a:p>
            <a:pPr lvl="1" algn="ctr" eaLnBrk="1" hangingPunct="1">
              <a:buFont typeface="Arial"/>
              <a:buChar char="•"/>
            </a:pPr>
            <a:r>
              <a:rPr lang="en-US" altLang="en-US" sz="1800" dirty="0" smtClean="0">
                <a:solidFill>
                  <a:schemeClr val="bg1"/>
                </a:solidFill>
              </a:rPr>
              <a:t>Failure to do so can increase the risk of subtle </a:t>
            </a:r>
            <a:r>
              <a:rPr lang="en-US" altLang="en-US" sz="1800" dirty="0" err="1" smtClean="0">
                <a:solidFill>
                  <a:schemeClr val="bg1"/>
                </a:solidFill>
              </a:rPr>
              <a:t>neuroinflammation</a:t>
            </a:r>
            <a:r>
              <a:rPr lang="en-US" altLang="en-US" sz="1800" dirty="0" smtClean="0">
                <a:solidFill>
                  <a:schemeClr val="bg1"/>
                </a:solidFill>
              </a:rPr>
              <a:t>, which may become chronic</a:t>
            </a:r>
          </a:p>
          <a:p>
            <a:pPr lvl="1" algn="ctr" eaLnBrk="1" hangingPunct="1">
              <a:buNone/>
            </a:pPr>
            <a:endParaRPr lang="en-US" altLang="en-US" sz="2118" dirty="0" smtClean="0"/>
          </a:p>
          <a:p>
            <a:pPr algn="ctr" eaLnBrk="1" hangingPunct="1">
              <a:buNone/>
            </a:pPr>
            <a:endParaRPr lang="en-US" altLang="en-US" sz="2118" dirty="0" smtClean="0"/>
          </a:p>
          <a:p>
            <a:pPr algn="ctr" eaLnBrk="1" hangingPunct="1">
              <a:buNone/>
            </a:pPr>
            <a:r>
              <a:rPr lang="en-US" altLang="en-US" sz="2118" b="1" dirty="0" smtClean="0"/>
              <a:t>Return to play when the student is:</a:t>
            </a:r>
          </a:p>
          <a:p>
            <a:pPr lvl="1" algn="ctr" eaLnBrk="1" hangingPunct="1">
              <a:buFont typeface="Arial"/>
              <a:buChar char="•"/>
            </a:pPr>
            <a:r>
              <a:rPr lang="en-US" altLang="en-US" sz="1800" dirty="0" smtClean="0"/>
              <a:t>Symptom-free both at rest and with exertion</a:t>
            </a:r>
          </a:p>
          <a:p>
            <a:pPr lvl="1" algn="ctr" eaLnBrk="1" hangingPunct="1">
              <a:buFont typeface="Arial"/>
              <a:buChar char="•"/>
            </a:pPr>
            <a:r>
              <a:rPr lang="en-US" altLang="en-US" sz="1800" dirty="0" smtClean="0"/>
              <a:t>Symptom-free with no medication</a:t>
            </a:r>
          </a:p>
          <a:p>
            <a:pPr lvl="1" algn="ctr">
              <a:buFont typeface="Arial"/>
              <a:buChar char="•"/>
            </a:pPr>
            <a:r>
              <a:rPr lang="en-US" altLang="en-US" sz="1800" dirty="0" smtClean="0"/>
              <a:t>Back to baseline on academics (and neurocognitive tests, if available)</a:t>
            </a:r>
            <a:endParaRPr lang="en-US" altLang="en-US" dirty="0" smtClean="0"/>
          </a:p>
          <a:p>
            <a:pPr algn="ctr" eaLnBrk="1" hangingPunct="1"/>
            <a:endParaRPr lang="en-US" altLang="en-US" dirty="0" smtClean="0"/>
          </a:p>
        </p:txBody>
      </p:sp>
    </p:spTree>
    <p:extLst>
      <p:ext uri="{BB962C8B-B14F-4D97-AF65-F5344CB8AC3E}">
        <p14:creationId xmlns:p14="http://schemas.microsoft.com/office/powerpoint/2010/main" val="32663392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ttom red.jpg"/>
          <p:cNvPicPr>
            <a:picLocks noChangeAspect="1"/>
          </p:cNvPicPr>
          <p:nvPr/>
        </p:nvPicPr>
        <p:blipFill>
          <a:blip r:embed="rId3"/>
          <a:stretch>
            <a:fillRect/>
          </a:stretch>
        </p:blipFill>
        <p:spPr>
          <a:xfrm>
            <a:off x="457200" y="1676400"/>
            <a:ext cx="8382000" cy="1219200"/>
          </a:xfrm>
          <a:prstGeom prst="rect">
            <a:avLst/>
          </a:prstGeom>
        </p:spPr>
      </p:pic>
      <p:pic>
        <p:nvPicPr>
          <p:cNvPr id="6" name="Picture 5" descr="NEW.ai"/>
          <p:cNvPicPr>
            <a:picLocks noChangeAspect="1"/>
          </p:cNvPicPr>
          <p:nvPr/>
        </p:nvPicPr>
        <p:blipFill>
          <a:blip r:embed="rId4"/>
          <a:stretch>
            <a:fillRect/>
          </a:stretch>
        </p:blipFill>
        <p:spPr>
          <a:xfrm rot="5400000">
            <a:off x="3086100" y="495300"/>
            <a:ext cx="3124200" cy="8382000"/>
          </a:xfrm>
          <a:prstGeom prst="rect">
            <a:avLst/>
          </a:prstGeom>
        </p:spPr>
      </p:pic>
      <p:pic>
        <p:nvPicPr>
          <p:cNvPr id="4" name="Picture 3" descr="NEW.jpg"/>
          <p:cNvPicPr>
            <a:picLocks noChangeAspect="1"/>
          </p:cNvPicPr>
          <p:nvPr/>
        </p:nvPicPr>
        <p:blipFill>
          <a:blip r:embed="rId5"/>
          <a:stretch>
            <a:fillRect/>
          </a:stretch>
        </p:blipFill>
        <p:spPr>
          <a:xfrm>
            <a:off x="0" y="152400"/>
            <a:ext cx="9144000" cy="1443789"/>
          </a:xfrm>
          <a:prstGeom prst="rect">
            <a:avLst/>
          </a:prstGeom>
        </p:spPr>
      </p:pic>
      <p:sp>
        <p:nvSpPr>
          <p:cNvPr id="36866"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sz="3600" cap="none" dirty="0" smtClean="0">
                <a:solidFill>
                  <a:schemeClr val="bg1"/>
                </a:solidFill>
                <a:latin typeface="Arial Rounded MT Bold" panose="020F0704030504030204" pitchFamily="34" charset="0"/>
              </a:rPr>
              <a:t>Return to Play</a:t>
            </a:r>
          </a:p>
        </p:txBody>
      </p:sp>
      <p:sp>
        <p:nvSpPr>
          <p:cNvPr id="36867" name="Content Placeholder 2"/>
          <p:cNvSpPr>
            <a:spLocks noGrp="1"/>
          </p:cNvSpPr>
          <p:nvPr>
            <p:ph idx="1"/>
          </p:nvPr>
        </p:nvSpPr>
        <p:spPr/>
        <p:txBody>
          <a:bodyPr>
            <a:normAutofit lnSpcReduction="10000"/>
          </a:bodyPr>
          <a:lstStyle/>
          <a:p>
            <a:pPr eaLnBrk="1" hangingPunct="1">
              <a:lnSpc>
                <a:spcPct val="90000"/>
              </a:lnSpc>
              <a:buNone/>
            </a:pPr>
            <a:endParaRPr lang="en-US" altLang="en-US" sz="2200" dirty="0" smtClean="0"/>
          </a:p>
          <a:p>
            <a:pPr eaLnBrk="1" hangingPunct="1">
              <a:lnSpc>
                <a:spcPct val="90000"/>
              </a:lnSpc>
              <a:buNone/>
            </a:pPr>
            <a:r>
              <a:rPr lang="en-US" altLang="en-US" sz="2200" dirty="0" smtClean="0">
                <a:solidFill>
                  <a:schemeClr val="bg1"/>
                </a:solidFill>
              </a:rPr>
              <a:t>The Third International Conference on Concussion in Sport, held in Zurich in 2008, resulted in a Consensus Statement on Concussion in Sport (</a:t>
            </a:r>
            <a:r>
              <a:rPr lang="en-US" altLang="en-US" sz="2200" dirty="0" err="1" smtClean="0">
                <a:solidFill>
                  <a:schemeClr val="bg1"/>
                </a:solidFill>
              </a:rPr>
              <a:t>McCrory</a:t>
            </a:r>
            <a:r>
              <a:rPr lang="en-US" altLang="en-US" sz="2200" dirty="0" smtClean="0">
                <a:solidFill>
                  <a:schemeClr val="bg1"/>
                </a:solidFill>
              </a:rPr>
              <a:t> et al., 2008). </a:t>
            </a:r>
          </a:p>
          <a:p>
            <a:pPr eaLnBrk="1" hangingPunct="1">
              <a:lnSpc>
                <a:spcPct val="90000"/>
              </a:lnSpc>
              <a:buNone/>
            </a:pPr>
            <a:endParaRPr lang="en-US" altLang="en-US" sz="2200" dirty="0" smtClean="0"/>
          </a:p>
          <a:p>
            <a:pPr eaLnBrk="1" hangingPunct="1">
              <a:lnSpc>
                <a:spcPct val="90000"/>
              </a:lnSpc>
              <a:buNone/>
            </a:pPr>
            <a:r>
              <a:rPr lang="en-US" altLang="en-US" sz="2200" b="1" dirty="0" smtClean="0"/>
              <a:t>Recommended that a student athlete proceed through </a:t>
            </a:r>
            <a:r>
              <a:rPr lang="en-US" altLang="en-US" sz="2200" b="1" dirty="0" smtClean="0">
                <a:solidFill>
                  <a:srgbClr val="FFFFFF"/>
                </a:solidFill>
              </a:rPr>
              <a:t>six steps </a:t>
            </a:r>
            <a:r>
              <a:rPr lang="en-US" altLang="en-US" sz="2200" b="1" dirty="0" smtClean="0"/>
              <a:t>to </a:t>
            </a:r>
            <a:r>
              <a:rPr lang="en-US" altLang="en-US" sz="2200" b="1" dirty="0" smtClean="0">
                <a:solidFill>
                  <a:srgbClr val="FFFFFF"/>
                </a:solidFill>
              </a:rPr>
              <a:t>return to play </a:t>
            </a:r>
            <a:r>
              <a:rPr lang="en-US" altLang="en-US" sz="2200" i="1" dirty="0" smtClean="0"/>
              <a:t>(the athlete proceeds to the next level if asymptomatic at the current level for at least 24 hours): </a:t>
            </a:r>
          </a:p>
          <a:p>
            <a:pPr eaLnBrk="1" hangingPunct="1">
              <a:lnSpc>
                <a:spcPct val="90000"/>
              </a:lnSpc>
              <a:buNone/>
            </a:pPr>
            <a:r>
              <a:rPr lang="en-US" altLang="en-US" sz="2200" i="1" dirty="0" smtClean="0"/>
              <a:t> </a:t>
            </a:r>
          </a:p>
          <a:p>
            <a:pPr marL="971550" lvl="1" indent="-514350" eaLnBrk="1" hangingPunct="1">
              <a:lnSpc>
                <a:spcPct val="90000"/>
              </a:lnSpc>
              <a:buFont typeface="Book Antiqua" pitchFamily="-108" charset="0"/>
              <a:buAutoNum type="arabicPeriod"/>
            </a:pPr>
            <a:r>
              <a:rPr lang="en-US" altLang="en-US" sz="1900" b="1" dirty="0" smtClean="0"/>
              <a:t>No activity, complete physical and cognitive rest</a:t>
            </a:r>
          </a:p>
          <a:p>
            <a:pPr marL="971550" lvl="1" indent="-514350" eaLnBrk="1" hangingPunct="1">
              <a:lnSpc>
                <a:spcPct val="90000"/>
              </a:lnSpc>
              <a:buFont typeface="Book Antiqua" pitchFamily="-108" charset="0"/>
              <a:buAutoNum type="arabicPeriod"/>
            </a:pPr>
            <a:r>
              <a:rPr lang="en-US" altLang="en-US" sz="1900" b="1" dirty="0" smtClean="0"/>
              <a:t>Light aerobic activity</a:t>
            </a:r>
          </a:p>
          <a:p>
            <a:pPr marL="971550" lvl="1" indent="-514350" eaLnBrk="1" hangingPunct="1">
              <a:lnSpc>
                <a:spcPct val="90000"/>
              </a:lnSpc>
              <a:buFont typeface="Book Antiqua" pitchFamily="-108" charset="0"/>
              <a:buAutoNum type="arabicPeriod"/>
            </a:pPr>
            <a:r>
              <a:rPr lang="en-US" altLang="en-US" sz="1900" b="1" dirty="0" smtClean="0"/>
              <a:t>Sport-specific activities and training</a:t>
            </a:r>
          </a:p>
          <a:p>
            <a:pPr marL="971550" lvl="1" indent="-514350" eaLnBrk="1" hangingPunct="1">
              <a:lnSpc>
                <a:spcPct val="90000"/>
              </a:lnSpc>
              <a:buFont typeface="Book Antiqua" pitchFamily="-108" charset="0"/>
              <a:buAutoNum type="arabicPeriod"/>
            </a:pPr>
            <a:r>
              <a:rPr lang="en-US" altLang="en-US" sz="1900" b="1" dirty="0" smtClean="0"/>
              <a:t>Noncontact drills</a:t>
            </a:r>
          </a:p>
          <a:p>
            <a:pPr marL="971550" lvl="1" indent="-514350" eaLnBrk="1" hangingPunct="1">
              <a:lnSpc>
                <a:spcPct val="90000"/>
              </a:lnSpc>
              <a:buFont typeface="Book Antiqua" pitchFamily="-108" charset="0"/>
              <a:buAutoNum type="arabicPeriod"/>
            </a:pPr>
            <a:r>
              <a:rPr lang="en-US" altLang="en-US" sz="1900" b="1" dirty="0" smtClean="0"/>
              <a:t>Full-contact practice training after medical clearance</a:t>
            </a:r>
          </a:p>
          <a:p>
            <a:pPr marL="971550" lvl="1" indent="-514350" eaLnBrk="1" hangingPunct="1">
              <a:lnSpc>
                <a:spcPct val="90000"/>
              </a:lnSpc>
              <a:buFont typeface="Book Antiqua" pitchFamily="-108" charset="0"/>
              <a:buAutoNum type="arabicPeriod"/>
            </a:pPr>
            <a:r>
              <a:rPr lang="en-US" altLang="en-US" sz="1900" b="1" dirty="0" smtClean="0"/>
              <a:t>Game Play</a:t>
            </a:r>
          </a:p>
          <a:p>
            <a:pPr eaLnBrk="1" hangingPunct="1">
              <a:lnSpc>
                <a:spcPct val="90000"/>
              </a:lnSpc>
            </a:pPr>
            <a:endParaRPr lang="en-US" altLang="en-US" sz="2200" dirty="0" smtClean="0"/>
          </a:p>
        </p:txBody>
      </p:sp>
    </p:spTree>
    <p:extLst>
      <p:ext uri="{BB962C8B-B14F-4D97-AF65-F5344CB8AC3E}">
        <p14:creationId xmlns:p14="http://schemas.microsoft.com/office/powerpoint/2010/main" val="350517998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jpg"/>
          <p:cNvPicPr>
            <a:picLocks noChangeAspect="1"/>
          </p:cNvPicPr>
          <p:nvPr/>
        </p:nvPicPr>
        <p:blipFill>
          <a:blip r:embed="rId2"/>
          <a:stretch>
            <a:fillRect/>
          </a:stretch>
        </p:blipFill>
        <p:spPr>
          <a:xfrm>
            <a:off x="0" y="152400"/>
            <a:ext cx="9144000" cy="1443789"/>
          </a:xfrm>
          <a:prstGeom prst="rect">
            <a:avLst/>
          </a:prstGeom>
        </p:spPr>
      </p:pic>
      <p:sp>
        <p:nvSpPr>
          <p:cNvPr id="54274"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sz="3600" cap="none" dirty="0" smtClean="0">
                <a:solidFill>
                  <a:schemeClr val="bg1"/>
                </a:solidFill>
                <a:latin typeface="Arial Rounded MT Bold" panose="020F0704030504030204" pitchFamily="34" charset="0"/>
              </a:rPr>
              <a:t>What Do I Do Now?</a:t>
            </a:r>
          </a:p>
        </p:txBody>
      </p:sp>
      <p:pic>
        <p:nvPicPr>
          <p:cNvPr id="6" name="Picture 5" descr="bottom red.jpg"/>
          <p:cNvPicPr>
            <a:picLocks noChangeAspect="1"/>
          </p:cNvPicPr>
          <p:nvPr/>
        </p:nvPicPr>
        <p:blipFill>
          <a:blip r:embed="rId3"/>
          <a:stretch>
            <a:fillRect/>
          </a:stretch>
        </p:blipFill>
        <p:spPr>
          <a:xfrm>
            <a:off x="533400" y="1943100"/>
            <a:ext cx="2819400" cy="1409700"/>
          </a:xfrm>
          <a:prstGeom prst="rect">
            <a:avLst/>
          </a:prstGeom>
        </p:spPr>
      </p:pic>
      <p:sp>
        <p:nvSpPr>
          <p:cNvPr id="7" name="Rectangle 6"/>
          <p:cNvSpPr/>
          <p:nvPr/>
        </p:nvSpPr>
        <p:spPr>
          <a:xfrm>
            <a:off x="533400" y="2225814"/>
            <a:ext cx="2667000" cy="707886"/>
          </a:xfrm>
          <a:prstGeom prst="rect">
            <a:avLst/>
          </a:prstGeom>
        </p:spPr>
        <p:txBody>
          <a:bodyPr wrap="square">
            <a:spAutoFit/>
          </a:bodyPr>
          <a:lstStyle/>
          <a:p>
            <a:pPr marL="182563" indent="-182563" algn="ctr"/>
            <a:r>
              <a:rPr lang="en-US" altLang="en-US" sz="2000" dirty="0" smtClean="0">
                <a:solidFill>
                  <a:srgbClr val="FFFFFF"/>
                </a:solidFill>
              </a:rPr>
              <a:t>Designate a concussion team leader (CTL)</a:t>
            </a:r>
          </a:p>
        </p:txBody>
      </p:sp>
      <p:pic>
        <p:nvPicPr>
          <p:cNvPr id="8" name="Picture 7" descr="NEW.ai"/>
          <p:cNvPicPr>
            <a:picLocks noChangeAspect="1"/>
          </p:cNvPicPr>
          <p:nvPr/>
        </p:nvPicPr>
        <p:blipFill>
          <a:blip r:embed="rId4"/>
          <a:stretch>
            <a:fillRect/>
          </a:stretch>
        </p:blipFill>
        <p:spPr>
          <a:xfrm rot="5400000">
            <a:off x="5328920" y="109220"/>
            <a:ext cx="1371600" cy="5039360"/>
          </a:xfrm>
          <a:prstGeom prst="rect">
            <a:avLst/>
          </a:prstGeom>
        </p:spPr>
      </p:pic>
      <p:sp>
        <p:nvSpPr>
          <p:cNvPr id="10" name="Rectangle 9"/>
          <p:cNvSpPr/>
          <p:nvPr/>
        </p:nvSpPr>
        <p:spPr>
          <a:xfrm>
            <a:off x="3581400" y="2019300"/>
            <a:ext cx="4876800" cy="1200328"/>
          </a:xfrm>
          <a:prstGeom prst="rect">
            <a:avLst/>
          </a:prstGeom>
        </p:spPr>
        <p:txBody>
          <a:bodyPr wrap="square">
            <a:spAutoFit/>
          </a:bodyPr>
          <a:lstStyle/>
          <a:p>
            <a:pPr algn="ctr"/>
            <a:r>
              <a:rPr lang="en-US" altLang="en-US" sz="2400" dirty="0" smtClean="0"/>
              <a:t>Create a culture that encourages reporting of known and suspected concussions</a:t>
            </a:r>
            <a:endParaRPr lang="en-US" sz="2400" dirty="0"/>
          </a:p>
        </p:txBody>
      </p:sp>
      <p:pic>
        <p:nvPicPr>
          <p:cNvPr id="11" name="Picture 10" descr="NEW.ai"/>
          <p:cNvPicPr>
            <a:picLocks noChangeAspect="1"/>
          </p:cNvPicPr>
          <p:nvPr/>
        </p:nvPicPr>
        <p:blipFill>
          <a:blip r:embed="rId4"/>
          <a:stretch>
            <a:fillRect/>
          </a:stretch>
        </p:blipFill>
        <p:spPr>
          <a:xfrm rot="5400000">
            <a:off x="1524000" y="2514600"/>
            <a:ext cx="2743200" cy="4724400"/>
          </a:xfrm>
          <a:prstGeom prst="rect">
            <a:avLst/>
          </a:prstGeom>
        </p:spPr>
      </p:pic>
      <p:sp>
        <p:nvSpPr>
          <p:cNvPr id="12" name="Rectangle 11"/>
          <p:cNvSpPr/>
          <p:nvPr/>
        </p:nvSpPr>
        <p:spPr>
          <a:xfrm>
            <a:off x="228600" y="3493800"/>
            <a:ext cx="5105400" cy="3370153"/>
          </a:xfrm>
          <a:prstGeom prst="rect">
            <a:avLst/>
          </a:prstGeom>
        </p:spPr>
        <p:txBody>
          <a:bodyPr wrap="square">
            <a:spAutoFit/>
          </a:bodyPr>
          <a:lstStyle/>
          <a:p>
            <a:pPr marL="182563" indent="-182563" algn="ctr"/>
            <a:r>
              <a:rPr lang="en-US" altLang="en-US" sz="2400" dirty="0" smtClean="0"/>
              <a:t>Provide information to all students, parents, and school staff about:</a:t>
            </a:r>
          </a:p>
          <a:p>
            <a:pPr marL="479743" lvl="1" indent="-182563" algn="ctr">
              <a:buFont typeface="Arial"/>
              <a:buChar char="•"/>
            </a:pPr>
            <a:r>
              <a:rPr lang="en-US" altLang="en-US" sz="1700" dirty="0" smtClean="0"/>
              <a:t>how concussions can affect learning </a:t>
            </a:r>
          </a:p>
          <a:p>
            <a:pPr marL="479743" lvl="1" indent="-182563" algn="ctr">
              <a:buFont typeface="Arial"/>
              <a:buChar char="•"/>
            </a:pPr>
            <a:r>
              <a:rPr lang="en-US" altLang="en-US" sz="1700" dirty="0" smtClean="0"/>
              <a:t>how effective concussion management can decrease likelihood of student experiencing health or academic problems as a result of the concussion</a:t>
            </a:r>
          </a:p>
          <a:p>
            <a:pPr marL="479743" lvl="1" indent="-182563" algn="ctr">
              <a:buFont typeface="Arial"/>
              <a:buChar char="•"/>
            </a:pPr>
            <a:r>
              <a:rPr lang="en-US" altLang="en-US" sz="1600" dirty="0" smtClean="0">
                <a:hlinkClick r:id="rId5"/>
              </a:rPr>
              <a:t>http://brain101.orcasinc.com/5000/</a:t>
            </a:r>
            <a:endParaRPr lang="en-US" altLang="en-US" sz="1600" dirty="0"/>
          </a:p>
          <a:p>
            <a:pPr marL="479743" lvl="1" indent="-182563" algn="ctr">
              <a:buFont typeface="Arial"/>
              <a:buChar char="•"/>
            </a:pPr>
            <a:r>
              <a:rPr lang="en-US" sz="1600" dirty="0" smtClean="0">
                <a:solidFill>
                  <a:srgbClr val="7030A0"/>
                </a:solidFill>
                <a:hlinkClick r:id="rId6"/>
              </a:rPr>
              <a:t>http</a:t>
            </a:r>
            <a:r>
              <a:rPr lang="en-US" sz="1600" dirty="0">
                <a:solidFill>
                  <a:srgbClr val="7030A0"/>
                </a:solidFill>
                <a:hlinkClick r:id="rId6"/>
              </a:rPr>
              <a:t>://www.cdc.gov/headsup/index.html</a:t>
            </a:r>
            <a:endParaRPr lang="en-US" sz="1600" dirty="0">
              <a:solidFill>
                <a:srgbClr val="7030A0"/>
              </a:solidFill>
            </a:endParaRPr>
          </a:p>
          <a:p>
            <a:pPr lvl="1"/>
            <a:endParaRPr lang="en-US" sz="1600" dirty="0"/>
          </a:p>
          <a:p>
            <a:pPr marL="479743" lvl="1" indent="-182563" algn="ctr">
              <a:buFont typeface="Arial"/>
              <a:buChar char="•"/>
            </a:pPr>
            <a:endParaRPr lang="en-US" altLang="en-US" sz="1600" dirty="0" smtClean="0"/>
          </a:p>
          <a:p>
            <a:pPr marL="479743" lvl="1" indent="-182563" algn="ctr">
              <a:buFont typeface="Arial"/>
              <a:buChar char="•"/>
            </a:pPr>
            <a:endParaRPr lang="en-US" altLang="en-US" sz="1600" dirty="0" smtClean="0"/>
          </a:p>
        </p:txBody>
      </p:sp>
      <p:pic>
        <p:nvPicPr>
          <p:cNvPr id="13" name="Picture 12" descr="bottom red.jpg"/>
          <p:cNvPicPr>
            <a:picLocks noChangeAspect="1"/>
          </p:cNvPicPr>
          <p:nvPr/>
        </p:nvPicPr>
        <p:blipFill>
          <a:blip r:embed="rId3"/>
          <a:stretch>
            <a:fillRect/>
          </a:stretch>
        </p:blipFill>
        <p:spPr>
          <a:xfrm>
            <a:off x="5410200" y="3505200"/>
            <a:ext cx="3124200" cy="2743200"/>
          </a:xfrm>
          <a:prstGeom prst="rect">
            <a:avLst/>
          </a:prstGeom>
        </p:spPr>
      </p:pic>
      <p:sp>
        <p:nvSpPr>
          <p:cNvPr id="15" name="Rectangle 14"/>
          <p:cNvSpPr/>
          <p:nvPr/>
        </p:nvSpPr>
        <p:spPr>
          <a:xfrm>
            <a:off x="5562600" y="3581400"/>
            <a:ext cx="2895600" cy="2862323"/>
          </a:xfrm>
          <a:prstGeom prst="rect">
            <a:avLst/>
          </a:prstGeom>
        </p:spPr>
        <p:txBody>
          <a:bodyPr wrap="square">
            <a:spAutoFit/>
          </a:bodyPr>
          <a:lstStyle/>
          <a:p>
            <a:pPr marL="182563" indent="-182563" algn="ctr"/>
            <a:r>
              <a:rPr lang="en-US" altLang="en-US" b="1" dirty="0" smtClean="0">
                <a:solidFill>
                  <a:srgbClr val="FFFFFF"/>
                </a:solidFill>
              </a:rPr>
              <a:t>Ensure school procedures are aligned with concussion plan management</a:t>
            </a:r>
          </a:p>
          <a:p>
            <a:pPr marL="182563" indent="-182563" algn="ctr"/>
            <a:endParaRPr lang="en-US" altLang="en-US" b="1" dirty="0" smtClean="0">
              <a:solidFill>
                <a:srgbClr val="FFFFFF"/>
              </a:solidFill>
            </a:endParaRPr>
          </a:p>
          <a:p>
            <a:pPr marL="182563" indent="-182563" algn="ctr"/>
            <a:r>
              <a:rPr lang="en-US" altLang="en-US" b="1" dirty="0" smtClean="0">
                <a:solidFill>
                  <a:srgbClr val="FFFFFF"/>
                </a:solidFill>
              </a:rPr>
              <a:t>Ensure that all team members have a written guide of responsibilities and expectations</a:t>
            </a:r>
          </a:p>
          <a:p>
            <a:pPr marL="182563" indent="-182563" algn="ctr"/>
            <a:endParaRPr lang="en-US" altLang="en-US" dirty="0" smtClean="0"/>
          </a:p>
        </p:txBody>
      </p:sp>
    </p:spTree>
    <p:extLst>
      <p:ext uri="{BB962C8B-B14F-4D97-AF65-F5344CB8AC3E}">
        <p14:creationId xmlns:p14="http://schemas.microsoft.com/office/powerpoint/2010/main" val="333043682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2"/>
          <a:stretch>
            <a:fillRect/>
          </a:stretch>
        </p:blipFill>
        <p:spPr>
          <a:xfrm>
            <a:off x="-304800" y="152400"/>
            <a:ext cx="9982200" cy="1443789"/>
          </a:xfrm>
          <a:prstGeom prst="rect">
            <a:avLst/>
          </a:prstGeom>
        </p:spPr>
      </p:pic>
      <p:sp>
        <p:nvSpPr>
          <p:cNvPr id="55298" name="Title 1"/>
          <p:cNvSpPr>
            <a:spLocks noGrp="1"/>
          </p:cNvSpPr>
          <p:nvPr>
            <p:ph type="title"/>
          </p:nvPr>
        </p:nvSpPr>
        <p:spPr bwMode="auto"/>
        <p:txBody>
          <a:bodyPr wrap="square" numCol="1" anchorCtr="0" compatLnSpc="1">
            <a:prstTxWarp prst="textNoShape">
              <a:avLst/>
            </a:prstTxWarp>
            <a:normAutofit/>
          </a:bodyPr>
          <a:lstStyle/>
          <a:p>
            <a:pPr eaLnBrk="1" hangingPunct="1"/>
            <a:r>
              <a:rPr lang="en-US" altLang="en-US" sz="3600" cap="none" dirty="0" smtClean="0">
                <a:solidFill>
                  <a:schemeClr val="bg1"/>
                </a:solidFill>
                <a:latin typeface="Arial Rounded MT Bold" panose="020F0704030504030204" pitchFamily="34" charset="0"/>
              </a:rPr>
              <a:t>REFERENCES</a:t>
            </a:r>
          </a:p>
        </p:txBody>
      </p:sp>
      <p:sp>
        <p:nvSpPr>
          <p:cNvPr id="55299" name="Content Placeholder 2"/>
          <p:cNvSpPr>
            <a:spLocks noGrp="1"/>
          </p:cNvSpPr>
          <p:nvPr>
            <p:ph idx="1"/>
          </p:nvPr>
        </p:nvSpPr>
        <p:spPr>
          <a:xfrm>
            <a:off x="457200" y="1600200"/>
            <a:ext cx="8229600" cy="5029200"/>
          </a:xfrm>
        </p:spPr>
        <p:txBody>
          <a:bodyPr>
            <a:normAutofit fontScale="92500" lnSpcReduction="20000"/>
          </a:bodyPr>
          <a:lstStyle/>
          <a:p>
            <a:pPr marL="0" indent="0" eaLnBrk="1" hangingPunct="1">
              <a:buFont typeface="Arial" charset="0"/>
              <a:buNone/>
            </a:pPr>
            <a:endParaRPr lang="en-US" altLang="en-US" sz="1000" dirty="0" smtClean="0"/>
          </a:p>
          <a:p>
            <a:pPr marL="0" indent="0" eaLnBrk="1" hangingPunct="1">
              <a:buFont typeface="Arial" charset="0"/>
              <a:buNone/>
            </a:pPr>
            <a:r>
              <a:rPr lang="en-US" altLang="en-US" sz="1000" dirty="0" smtClean="0"/>
              <a:t>Centers for Disease Control and Prevention. “Traumatic Brain Injury.” Retrieved from </a:t>
            </a:r>
            <a:r>
              <a:rPr lang="en-US" altLang="en-US" sz="1000" dirty="0" err="1" smtClean="0">
                <a:solidFill>
                  <a:schemeClr val="tx1"/>
                </a:solidFill>
              </a:rPr>
              <a:t>www.cdc.gov</a:t>
            </a:r>
            <a:r>
              <a:rPr lang="en-US" altLang="en-US" sz="1000" dirty="0" smtClean="0">
                <a:solidFill>
                  <a:schemeClr val="tx1"/>
                </a:solidFill>
              </a:rPr>
              <a:t>/Traumatic Brain Injury/</a:t>
            </a:r>
            <a:r>
              <a:rPr lang="en-US" altLang="en-US" sz="1000" dirty="0" err="1" smtClean="0">
                <a:solidFill>
                  <a:schemeClr val="tx1"/>
                </a:solidFill>
              </a:rPr>
              <a:t>statistics.html</a:t>
            </a:r>
            <a:endParaRPr lang="en-US" altLang="en-US" sz="1000" dirty="0" smtClean="0">
              <a:solidFill>
                <a:schemeClr val="tx1"/>
              </a:solidFill>
            </a:endParaRPr>
          </a:p>
          <a:p>
            <a:pPr marL="0" lvl="1" indent="0" eaLnBrk="1" hangingPunct="1">
              <a:buFont typeface="Arial" charset="0"/>
              <a:buNone/>
            </a:pPr>
            <a:endParaRPr lang="en-US" altLang="en-US" sz="1000" dirty="0" smtClean="0"/>
          </a:p>
          <a:p>
            <a:pPr marL="0" lvl="1" indent="0">
              <a:buNone/>
            </a:pPr>
            <a:r>
              <a:rPr lang="en-US" altLang="en-US" sz="1000" dirty="0" smtClean="0"/>
              <a:t>Centers for Disease Control and Prevention.  Heads Up to Schools: Know Your Concussion ABCs. Retrieved from </a:t>
            </a:r>
            <a:r>
              <a:rPr lang="en-US" altLang="en-US" sz="1000" dirty="0" smtClean="0">
                <a:solidFill>
                  <a:schemeClr val="tx1"/>
                </a:solidFill>
              </a:rPr>
              <a:t>http://</a:t>
            </a:r>
            <a:r>
              <a:rPr lang="en-US" altLang="en-US" sz="1000" dirty="0" err="1" smtClean="0">
                <a:solidFill>
                  <a:schemeClr val="tx1"/>
                </a:solidFill>
              </a:rPr>
              <a:t>www.cdc.gov/headsup/schools/index.html</a:t>
            </a:r>
            <a:endParaRPr lang="en-US" altLang="en-US" sz="1000" dirty="0" smtClean="0">
              <a:solidFill>
                <a:schemeClr val="tx1"/>
              </a:solidFill>
            </a:endParaRPr>
          </a:p>
          <a:p>
            <a:pPr marL="0" lvl="1" indent="0">
              <a:buNone/>
            </a:pPr>
            <a:endParaRPr lang="en-US" altLang="en-US" sz="1000" dirty="0" smtClean="0"/>
          </a:p>
          <a:p>
            <a:pPr marL="0" lvl="1" indent="0" eaLnBrk="1" hangingPunct="1">
              <a:buFont typeface="Arial" charset="0"/>
              <a:buNone/>
            </a:pPr>
            <a:r>
              <a:rPr lang="en-US" altLang="en-US" sz="1000" dirty="0" smtClean="0"/>
              <a:t>Collins, M. W., Lovell, M. R., Iverson, G. L., </a:t>
            </a:r>
            <a:r>
              <a:rPr lang="en-US" altLang="en-US" sz="1000" dirty="0" err="1" smtClean="0"/>
              <a:t>Ide</a:t>
            </a:r>
            <a:r>
              <a:rPr lang="en-US" altLang="en-US" sz="1000" dirty="0" smtClean="0"/>
              <a:t>, T., &amp; Maroon, J. (2006). Examining concussion rates and return to play in high school football players wearing newer helmet technology: A three year prospective cohort study. </a:t>
            </a:r>
            <a:r>
              <a:rPr lang="en-US" altLang="en-US" sz="1000" i="1" dirty="0" smtClean="0"/>
              <a:t>Neurosurgery, 58</a:t>
            </a:r>
            <a:r>
              <a:rPr lang="en-US" altLang="en-US" sz="1000" dirty="0" smtClean="0"/>
              <a:t>(2), 275-286. </a:t>
            </a:r>
          </a:p>
          <a:p>
            <a:pPr marL="0" lvl="1" indent="0" eaLnBrk="1" hangingPunct="1">
              <a:buFont typeface="Arial" charset="0"/>
              <a:buNone/>
            </a:pPr>
            <a:endParaRPr lang="en-US" altLang="en-US" sz="1000" dirty="0" smtClean="0"/>
          </a:p>
          <a:p>
            <a:pPr marL="0" lvl="1" indent="0" eaLnBrk="1" hangingPunct="1">
              <a:buFont typeface="Arial" charset="0"/>
              <a:buNone/>
            </a:pPr>
            <a:r>
              <a:rPr lang="en-US" altLang="en-US" sz="1000" dirty="0" smtClean="0"/>
              <a:t>Gilchrist, J., Thomas, K., </a:t>
            </a:r>
            <a:r>
              <a:rPr lang="en-US" altLang="en-US" sz="1000" dirty="0" err="1" smtClean="0"/>
              <a:t>Xu</a:t>
            </a:r>
            <a:r>
              <a:rPr lang="en-US" altLang="en-US" sz="1000" dirty="0" smtClean="0"/>
              <a:t>, L., McGuire, L., &amp; Coronado, V. (2011). Nonfatal traumatic brain injuries related to sports and recreation activities among persons aged </a:t>
            </a:r>
            <a:r>
              <a:rPr lang="en-US" altLang="en-US" sz="1000" u="sng" dirty="0" smtClean="0"/>
              <a:t>&lt;</a:t>
            </a:r>
            <a:r>
              <a:rPr lang="en-US" altLang="en-US" sz="1000" dirty="0" smtClean="0"/>
              <a:t>19 years—United States 2001-2009. </a:t>
            </a:r>
            <a:r>
              <a:rPr lang="en-US" altLang="en-US" sz="1000" i="1" dirty="0" smtClean="0"/>
              <a:t>Centers for Disease Control and Prevention Morbidity and Mortality Weekly, 60</a:t>
            </a:r>
            <a:r>
              <a:rPr lang="en-US" altLang="en-US" sz="1000" dirty="0" smtClean="0"/>
              <a:t>(39), 1337-1342. </a:t>
            </a:r>
          </a:p>
          <a:p>
            <a:pPr marL="0" indent="0" eaLnBrk="1" hangingPunct="1">
              <a:buFont typeface="Arial" charset="0"/>
              <a:buNone/>
            </a:pPr>
            <a:endParaRPr lang="en-US" altLang="en-US" sz="1000" dirty="0" smtClean="0"/>
          </a:p>
          <a:p>
            <a:pPr marL="0" indent="0" eaLnBrk="1" hangingPunct="1">
              <a:buFont typeface="Arial" charset="0"/>
              <a:buNone/>
            </a:pPr>
            <a:r>
              <a:rPr lang="en-US" altLang="en-US" sz="1000" dirty="0" smtClean="0"/>
              <a:t>Giza, C. C., &amp; </a:t>
            </a:r>
            <a:r>
              <a:rPr lang="en-US" altLang="en-US" sz="1000" dirty="0" err="1" smtClean="0"/>
              <a:t>Hovda</a:t>
            </a:r>
            <a:r>
              <a:rPr lang="en-US" altLang="en-US" sz="1000" dirty="0" smtClean="0"/>
              <a:t>, D. A. (2001). The </a:t>
            </a:r>
            <a:r>
              <a:rPr lang="en-US" altLang="en-US" sz="1000" dirty="0" err="1" smtClean="0"/>
              <a:t>neurometabolic</a:t>
            </a:r>
            <a:r>
              <a:rPr lang="en-US" altLang="en-US" sz="1000" dirty="0" smtClean="0"/>
              <a:t> cascade of concussion. </a:t>
            </a:r>
            <a:r>
              <a:rPr lang="en-US" altLang="en-US" sz="1000" i="1" dirty="0" smtClean="0"/>
              <a:t>Journal of Athletic Training, 36</a:t>
            </a:r>
            <a:r>
              <a:rPr lang="en-US" altLang="en-US" sz="1000" dirty="0" smtClean="0"/>
              <a:t>(3), 228–235.</a:t>
            </a:r>
          </a:p>
          <a:p>
            <a:pPr marL="0" indent="0" eaLnBrk="1" hangingPunct="1">
              <a:buFont typeface="Arial" charset="0"/>
              <a:buNone/>
            </a:pPr>
            <a:endParaRPr lang="en-US" altLang="en-US" sz="1000" dirty="0" smtClean="0"/>
          </a:p>
          <a:p>
            <a:pPr marL="0" indent="0">
              <a:buNone/>
            </a:pPr>
            <a:r>
              <a:rPr lang="en-US" altLang="en-US" sz="1000" dirty="0" err="1" smtClean="0"/>
              <a:t>Guskiewicz</a:t>
            </a:r>
            <a:r>
              <a:rPr lang="en-US" altLang="en-US" sz="1000" dirty="0" smtClean="0"/>
              <a:t>, K. M., Weaver,  N. L., Padua, D. A., &amp; Garrett, W. E. (2000). Epidemiology of concussion in collegiate and high school football players. The American Journal of Sports Medicine, 28(5), 643-650. </a:t>
            </a:r>
          </a:p>
          <a:p>
            <a:pPr marL="0" indent="0">
              <a:buNone/>
            </a:pPr>
            <a:endParaRPr lang="en-US" altLang="en-US" sz="1000" dirty="0" smtClean="0"/>
          </a:p>
          <a:p>
            <a:pPr marL="0" indent="0">
              <a:buNone/>
            </a:pPr>
            <a:r>
              <a:rPr lang="en-US" altLang="en-US" sz="1000" dirty="0" smtClean="0"/>
              <a:t>Halstead, M. E., </a:t>
            </a:r>
            <a:r>
              <a:rPr lang="en-US" altLang="en-US" sz="1000" dirty="0" err="1" smtClean="0"/>
              <a:t>McAvoy</a:t>
            </a:r>
            <a:r>
              <a:rPr lang="en-US" altLang="en-US" sz="1000" dirty="0" smtClean="0"/>
              <a:t>, K., Devore, C. D., Carl, R., Lee, M., &amp; Logan, K. (2013). The council on sports medicine and fitness &amp; the council on school health clinical report: Returning to learning following a concussion</a:t>
            </a:r>
            <a:r>
              <a:rPr lang="en-US" altLang="en-US" sz="1000" i="1" dirty="0" smtClean="0"/>
              <a:t>. Journal of Pediatrics, 132</a:t>
            </a:r>
            <a:r>
              <a:rPr lang="en-US" altLang="en-US" sz="1000" dirty="0" smtClean="0"/>
              <a:t>(5), 948-957. </a:t>
            </a:r>
          </a:p>
          <a:p>
            <a:pPr marL="0" indent="0">
              <a:buNone/>
            </a:pPr>
            <a:endParaRPr lang="en-US" altLang="en-US" sz="1000" dirty="0" smtClean="0"/>
          </a:p>
          <a:p>
            <a:pPr marL="0" indent="0">
              <a:buNone/>
            </a:pPr>
            <a:r>
              <a:rPr lang="en-US" altLang="en-US" sz="1000" dirty="0" smtClean="0"/>
              <a:t>Heinz, W. (2012). Return to function: Academic accommodations after a sports-related concussion. </a:t>
            </a:r>
            <a:r>
              <a:rPr lang="en-US" altLang="en-US" sz="1000" i="1" dirty="0" smtClean="0"/>
              <a:t>The OA Update, 4</a:t>
            </a:r>
            <a:r>
              <a:rPr lang="en-US" altLang="en-US" sz="1000" dirty="0" smtClean="0"/>
              <a:t>(2), 16-18.</a:t>
            </a:r>
          </a:p>
          <a:p>
            <a:pPr>
              <a:buNone/>
            </a:pPr>
            <a:endParaRPr lang="en-US" sz="1000" dirty="0" smtClean="0"/>
          </a:p>
          <a:p>
            <a:pPr>
              <a:buNone/>
            </a:pPr>
            <a:r>
              <a:rPr lang="en-US" sz="1000" dirty="0" err="1" smtClean="0"/>
              <a:t>Langlois</a:t>
            </a:r>
            <a:r>
              <a:rPr lang="en-US" sz="1000" dirty="0" smtClean="0"/>
              <a:t>, J.A., Rutland-Brown, W., &amp; Wald, M.M. (2006). The epidemiology and impact of traumatic brain injury: a brief overview.  Journal of Head Trauma and Rehabilitation, 21(5), 375-378</a:t>
            </a:r>
          </a:p>
          <a:p>
            <a:pPr marL="0" indent="0" eaLnBrk="1" hangingPunct="1">
              <a:buFont typeface="Arial" charset="0"/>
              <a:buNone/>
            </a:pPr>
            <a:endParaRPr lang="en-US" altLang="en-US" sz="1000" b="1" dirty="0" smtClean="0"/>
          </a:p>
          <a:p>
            <a:pPr marL="0" indent="0" eaLnBrk="1" hangingPunct="1">
              <a:buFont typeface="Arial" charset="0"/>
              <a:buNone/>
            </a:pPr>
            <a:r>
              <a:rPr lang="en-US" altLang="en-US" sz="1000" dirty="0" err="1" smtClean="0"/>
              <a:t>McCrory</a:t>
            </a:r>
            <a:r>
              <a:rPr lang="en-US" altLang="en-US" sz="1000" dirty="0" smtClean="0"/>
              <a:t>, P., </a:t>
            </a:r>
            <a:r>
              <a:rPr lang="en-US" altLang="en-US" sz="1000" dirty="0" err="1" smtClean="0"/>
              <a:t>Meuwisse</a:t>
            </a:r>
            <a:r>
              <a:rPr lang="en-US" altLang="en-US" sz="1000" dirty="0" smtClean="0"/>
              <a:t>, W., Johnston, K., Dvorak, J., </a:t>
            </a:r>
            <a:r>
              <a:rPr lang="en-US" altLang="en-US" sz="1000" dirty="0" err="1" smtClean="0"/>
              <a:t>Aubry</a:t>
            </a:r>
            <a:r>
              <a:rPr lang="en-US" altLang="en-US" sz="1000" dirty="0" smtClean="0"/>
              <a:t>, M., Molloy, M., &amp; Cantu, R.(2008). Consensus statement on concussion in sport: The 3</a:t>
            </a:r>
            <a:r>
              <a:rPr lang="en-US" altLang="en-US" sz="1000" baseline="30000" dirty="0" smtClean="0"/>
              <a:t>rd</a:t>
            </a:r>
            <a:r>
              <a:rPr lang="en-US" altLang="en-US" sz="1000" dirty="0" smtClean="0"/>
              <a:t> international conference on concussion in sport held in Zurich, November 2008.  </a:t>
            </a:r>
            <a:r>
              <a:rPr lang="en-US" altLang="en-US" sz="1000" i="1" dirty="0" smtClean="0"/>
              <a:t>Journal of Athletic Training, 4, </a:t>
            </a:r>
            <a:r>
              <a:rPr lang="en-US" altLang="en-US" sz="1000" dirty="0" smtClean="0"/>
              <a:t>434-444</a:t>
            </a:r>
            <a:r>
              <a:rPr lang="en-US" altLang="en-US" sz="1000" i="1" dirty="0" smtClean="0"/>
              <a:t>.   </a:t>
            </a:r>
          </a:p>
          <a:p>
            <a:pPr marL="0" indent="0" eaLnBrk="1" hangingPunct="1">
              <a:buFont typeface="Arial" charset="0"/>
              <a:buNone/>
            </a:pPr>
            <a:endParaRPr lang="en-US" altLang="en-US" sz="1000" i="1" dirty="0"/>
          </a:p>
          <a:p>
            <a:pPr marL="0" indent="0">
              <a:buNone/>
            </a:pPr>
            <a:r>
              <a:rPr lang="en-US" sz="1000" dirty="0"/>
              <a:t>Meehan WP 3rd, </a:t>
            </a:r>
            <a:r>
              <a:rPr lang="en-US" sz="1000" dirty="0" err="1"/>
              <a:t>Mannix</a:t>
            </a:r>
            <a:r>
              <a:rPr lang="en-US" sz="1000" dirty="0"/>
              <a:t> RC, O'Brien MJ, Collins MW. </a:t>
            </a:r>
            <a:r>
              <a:rPr lang="en-US" sz="1000" dirty="0" smtClean="0"/>
              <a:t>(2013) The </a:t>
            </a:r>
            <a:r>
              <a:rPr lang="en-US" sz="1000" dirty="0"/>
              <a:t>prevalence of undiagnosed concussions in athletes. </a:t>
            </a:r>
            <a:r>
              <a:rPr lang="en-US" sz="1000" i="1" dirty="0" err="1"/>
              <a:t>Clin</a:t>
            </a:r>
            <a:r>
              <a:rPr lang="en-US" sz="1000" i="1" dirty="0"/>
              <a:t> J Sport </a:t>
            </a:r>
            <a:r>
              <a:rPr lang="en-US" sz="1000" i="1" dirty="0" smtClean="0"/>
              <a:t>Med, 23</a:t>
            </a:r>
            <a:r>
              <a:rPr lang="en-US" sz="1000" dirty="0" smtClean="0"/>
              <a:t>(5), 339-42.</a:t>
            </a:r>
            <a:endParaRPr lang="en-US" sz="1000" dirty="0"/>
          </a:p>
          <a:p>
            <a:pPr marL="0" indent="0" eaLnBrk="1" hangingPunct="1">
              <a:buFont typeface="Arial" charset="0"/>
              <a:buNone/>
            </a:pPr>
            <a:endParaRPr lang="en-US" altLang="en-US" sz="1000" dirty="0" smtClean="0"/>
          </a:p>
          <a:p>
            <a:pPr marL="0" indent="0">
              <a:buNone/>
            </a:pPr>
            <a:r>
              <a:rPr lang="en-US" altLang="en-US" sz="1000" dirty="0" smtClean="0"/>
              <a:t>Nationwide Children’s Hospital. </a:t>
            </a:r>
            <a:r>
              <a:rPr lang="en-US" altLang="en-US" sz="1000" i="1" dirty="0" smtClean="0"/>
              <a:t>An Educator’s Guide to Concussions in the Classroom</a:t>
            </a:r>
            <a:r>
              <a:rPr lang="en-US" altLang="en-US" sz="1000" dirty="0" smtClean="0"/>
              <a:t>. Retrieved from http://</a:t>
            </a:r>
            <a:r>
              <a:rPr lang="en-US" altLang="en-US" sz="1000" dirty="0" err="1" smtClean="0"/>
              <a:t>www.nationwidechildrens.org</a:t>
            </a:r>
            <a:r>
              <a:rPr lang="en-US" altLang="en-US" sz="1000" dirty="0" smtClean="0"/>
              <a:t>/concussions-in-the-classroom</a:t>
            </a:r>
          </a:p>
          <a:p>
            <a:pPr marL="0" indent="0" eaLnBrk="1" hangingPunct="1">
              <a:buFont typeface="Arial" charset="0"/>
              <a:buNone/>
            </a:pPr>
            <a:endParaRPr lang="en-US" altLang="en-US" sz="1000" dirty="0" smtClean="0"/>
          </a:p>
          <a:p>
            <a:pPr marL="0" indent="0">
              <a:buNone/>
            </a:pPr>
            <a:r>
              <a:rPr lang="en-US" altLang="en-US" sz="1000" dirty="0" smtClean="0"/>
              <a:t>Nationwide Children’s Hospital. </a:t>
            </a:r>
            <a:r>
              <a:rPr lang="en-US" altLang="en-US" sz="1000" i="1" dirty="0" smtClean="0"/>
              <a:t>A School Administrator’s Guide to Academic Concussion Management</a:t>
            </a:r>
            <a:r>
              <a:rPr lang="en-US" altLang="en-US" sz="1000" dirty="0" smtClean="0"/>
              <a:t>. Retrieved from </a:t>
            </a:r>
            <a:r>
              <a:rPr lang="en-US" altLang="en-US" sz="1000" dirty="0" smtClean="0">
                <a:hlinkClick r:id="rId3"/>
              </a:rPr>
              <a:t>http://www.nationwidechildrens.org/concussions-in-the-classroom</a:t>
            </a:r>
            <a:endParaRPr lang="en-US" altLang="en-US" sz="1000" dirty="0" smtClean="0"/>
          </a:p>
          <a:p>
            <a:pPr marL="0" indent="0">
              <a:buNone/>
            </a:pPr>
            <a:endParaRPr lang="en-US" sz="1000" dirty="0" smtClean="0"/>
          </a:p>
          <a:p>
            <a:pPr marL="0" indent="0">
              <a:buNone/>
            </a:pPr>
            <a:r>
              <a:rPr lang="en-US" sz="1000" dirty="0" smtClean="0"/>
              <a:t>Report to Congress on Mild Traumatic Brain Injury in the United States: Steps to Prevent a Serious Public Health Problem. Atlanta (GA): Centers for Disease  Control and Prevention, National Center for Injury Prevention and Control; 2003. </a:t>
            </a:r>
          </a:p>
          <a:p>
            <a:pPr marL="0" indent="0">
              <a:buNone/>
            </a:pPr>
            <a:endParaRPr lang="en-US" altLang="en-US" sz="1000" dirty="0" smtClean="0"/>
          </a:p>
          <a:p>
            <a:pPr marL="0" indent="0">
              <a:buNone/>
            </a:pPr>
            <a:endParaRPr lang="en-US" altLang="en-US" sz="1000" dirty="0" smtClean="0"/>
          </a:p>
          <a:p>
            <a:pPr marL="0" indent="0">
              <a:buNone/>
            </a:pPr>
            <a:endParaRPr lang="en-US" altLang="en-US" sz="1000" b="1" dirty="0" smtClean="0"/>
          </a:p>
          <a:p>
            <a:pPr marL="0" indent="0">
              <a:buNone/>
            </a:pPr>
            <a:endParaRPr lang="en-US" altLang="en-US" sz="1000" b="1" dirty="0" smtClean="0"/>
          </a:p>
          <a:p>
            <a:pPr marL="0" indent="0" eaLnBrk="1" hangingPunct="1">
              <a:buFont typeface="Arial" charset="0"/>
              <a:buNone/>
            </a:pPr>
            <a:endParaRPr lang="en-US" altLang="en-US" sz="1000" dirty="0" smtClean="0"/>
          </a:p>
          <a:p>
            <a:pPr marL="0" lvl="1" indent="0" eaLnBrk="1" hangingPunct="1"/>
            <a:endParaRPr lang="en-US" altLang="en-US" sz="1000" b="1" dirty="0" smtClean="0"/>
          </a:p>
        </p:txBody>
      </p:sp>
    </p:spTree>
    <p:extLst>
      <p:ext uri="{BB962C8B-B14F-4D97-AF65-F5344CB8AC3E}">
        <p14:creationId xmlns:p14="http://schemas.microsoft.com/office/powerpoint/2010/main" val="33057941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6000" dirty="0" smtClean="0">
                <a:solidFill>
                  <a:srgbClr val="FF0000"/>
                </a:solidFill>
              </a:rPr>
              <a:t>Questions?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Thank you for attending the webinar</a:t>
            </a:r>
          </a:p>
          <a:p>
            <a:endParaRPr lang="en-US" dirty="0" smtClean="0"/>
          </a:p>
          <a:p>
            <a:r>
              <a:rPr lang="en-US" dirty="0" smtClean="0"/>
              <a:t>For information on </a:t>
            </a:r>
            <a:r>
              <a:rPr lang="en-US" b="1" i="1" dirty="0" smtClean="0">
                <a:solidFill>
                  <a:schemeClr val="accent5">
                    <a:lumMod val="75000"/>
                  </a:schemeClr>
                </a:solidFill>
              </a:rPr>
              <a:t>PSI </a:t>
            </a:r>
            <a:r>
              <a:rPr lang="en-US" dirty="0" smtClean="0"/>
              <a:t>services:</a:t>
            </a:r>
          </a:p>
          <a:p>
            <a:pPr lvl="1"/>
            <a:r>
              <a:rPr lang="en-US" b="1" i="1" dirty="0" smtClean="0">
                <a:solidFill>
                  <a:schemeClr val="accent5">
                    <a:lumMod val="75000"/>
                  </a:schemeClr>
                </a:solidFill>
              </a:rPr>
              <a:t>psi-</a:t>
            </a:r>
            <a:r>
              <a:rPr lang="en-US" b="1" i="1" dirty="0" err="1" smtClean="0">
                <a:solidFill>
                  <a:schemeClr val="accent5">
                    <a:lumMod val="75000"/>
                  </a:schemeClr>
                </a:solidFill>
              </a:rPr>
              <a:t>solutions.org</a:t>
            </a:r>
            <a:endParaRPr lang="en-US" b="1" i="1" dirty="0" smtClean="0">
              <a:solidFill>
                <a:schemeClr val="accent5">
                  <a:lumMod val="75000"/>
                </a:schemeClr>
              </a:solidFill>
            </a:endParaRPr>
          </a:p>
          <a:p>
            <a:pPr lvl="1"/>
            <a:r>
              <a:rPr lang="en-US" b="1" i="1" dirty="0" smtClean="0">
                <a:solidFill>
                  <a:schemeClr val="accent5">
                    <a:lumMod val="75000"/>
                  </a:schemeClr>
                </a:solidFill>
              </a:rPr>
              <a:t>1-800-841-4774, ext. 229</a:t>
            </a:r>
          </a:p>
          <a:p>
            <a:pPr lvl="1"/>
            <a:endParaRPr lang="en-US" b="1" i="1" dirty="0" smtClean="0">
              <a:solidFill>
                <a:schemeClr val="accent5">
                  <a:lumMod val="75000"/>
                </a:schemeClr>
              </a:solidFill>
            </a:endParaRPr>
          </a:p>
          <a:p>
            <a:pPr lvl="1" algn="ctr">
              <a:buNone/>
            </a:pPr>
            <a:endParaRPr lang="en-US" b="1" i="1" dirty="0">
              <a:solidFill>
                <a:schemeClr val="accent5">
                  <a:lumMod val="75000"/>
                </a:schemeClr>
              </a:solidFill>
            </a:endParaRPr>
          </a:p>
        </p:txBody>
      </p:sp>
      <p:pic>
        <p:nvPicPr>
          <p:cNvPr id="4" name="Picture 3"/>
          <p:cNvPicPr>
            <a:picLocks noChangeAspect="1"/>
          </p:cNvPicPr>
          <p:nvPr/>
        </p:nvPicPr>
        <p:blipFill>
          <a:blip r:embed="rId2"/>
          <a:stretch>
            <a:fillRect/>
          </a:stretch>
        </p:blipFill>
        <p:spPr>
          <a:xfrm>
            <a:off x="2743200" y="4572000"/>
            <a:ext cx="3657600"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ttom red.jpg"/>
          <p:cNvPicPr>
            <a:picLocks noChangeAspect="1"/>
          </p:cNvPicPr>
          <p:nvPr/>
        </p:nvPicPr>
        <p:blipFill>
          <a:blip r:embed="rId2"/>
          <a:stretch>
            <a:fillRect/>
          </a:stretch>
        </p:blipFill>
        <p:spPr>
          <a:xfrm>
            <a:off x="1447800" y="3565884"/>
            <a:ext cx="3962400" cy="2384644"/>
          </a:xfrm>
          <a:prstGeom prst="rect">
            <a:avLst/>
          </a:prstGeom>
        </p:spPr>
      </p:pic>
      <p:pic>
        <p:nvPicPr>
          <p:cNvPr id="7" name="Picture 6" descr="bottom red.jpg"/>
          <p:cNvPicPr>
            <a:picLocks noChangeAspect="1"/>
          </p:cNvPicPr>
          <p:nvPr/>
        </p:nvPicPr>
        <p:blipFill>
          <a:blip r:embed="rId2"/>
          <a:stretch>
            <a:fillRect/>
          </a:stretch>
        </p:blipFill>
        <p:spPr>
          <a:xfrm>
            <a:off x="228600" y="1828800"/>
            <a:ext cx="8686800" cy="1676400"/>
          </a:xfrm>
          <a:prstGeom prst="rect">
            <a:avLst/>
          </a:prstGeom>
        </p:spPr>
      </p:pic>
      <p:pic>
        <p:nvPicPr>
          <p:cNvPr id="5" name="Picture 4" descr="NEW.jpg"/>
          <p:cNvPicPr>
            <a:picLocks noChangeAspect="1"/>
          </p:cNvPicPr>
          <p:nvPr/>
        </p:nvPicPr>
        <p:blipFill>
          <a:blip r:embed="rId3"/>
          <a:stretch>
            <a:fillRect/>
          </a:stretch>
        </p:blipFill>
        <p:spPr>
          <a:xfrm>
            <a:off x="0" y="152400"/>
            <a:ext cx="9144000" cy="1443789"/>
          </a:xfrm>
          <a:prstGeom prst="rect">
            <a:avLst/>
          </a:prstGeom>
        </p:spPr>
      </p:pic>
      <p:sp>
        <p:nvSpPr>
          <p:cNvPr id="15362" name="Title 1"/>
          <p:cNvSpPr>
            <a:spLocks noGrp="1"/>
          </p:cNvSpPr>
          <p:nvPr>
            <p:ph type="title"/>
          </p:nvPr>
        </p:nvSpPr>
        <p:spPr bwMode="auto"/>
        <p:txBody>
          <a:bodyPr wrap="square" numCol="1" anchorCtr="0" compatLnSpc="1">
            <a:prstTxWarp prst="textNoShape">
              <a:avLst/>
            </a:prstTxWarp>
            <a:normAutofit/>
          </a:bodyPr>
          <a:lstStyle/>
          <a:p>
            <a:r>
              <a:rPr lang="en-US" sz="3200" dirty="0" smtClean="0">
                <a:solidFill>
                  <a:schemeClr val="bg1"/>
                </a:solidFill>
                <a:latin typeface="Arial Rounded MT Bold"/>
              </a:rPr>
              <a:t>CONCUSSION=MTBI</a:t>
            </a:r>
            <a:br>
              <a:rPr lang="en-US" sz="3200" dirty="0" smtClean="0">
                <a:solidFill>
                  <a:schemeClr val="bg1"/>
                </a:solidFill>
                <a:latin typeface="Arial Rounded MT Bold"/>
              </a:rPr>
            </a:br>
            <a:r>
              <a:rPr lang="en-US" sz="3200" dirty="0" smtClean="0">
                <a:solidFill>
                  <a:schemeClr val="bg1"/>
                </a:solidFill>
                <a:latin typeface="Arial Rounded MT Bold"/>
              </a:rPr>
              <a:t>MILD TRAUMATIC BRAIN INJURY</a:t>
            </a:r>
            <a:endParaRPr lang="en-US" altLang="en-US" sz="2900" cap="none" dirty="0" smtClean="0">
              <a:solidFill>
                <a:schemeClr val="bg1"/>
              </a:solidFill>
              <a:latin typeface="Arial Rounded MT Bold"/>
            </a:endParaRPr>
          </a:p>
        </p:txBody>
      </p:sp>
      <p:sp>
        <p:nvSpPr>
          <p:cNvPr id="15363" name="Content Placeholder 2"/>
          <p:cNvSpPr>
            <a:spLocks noGrp="1"/>
          </p:cNvSpPr>
          <p:nvPr>
            <p:ph idx="1"/>
          </p:nvPr>
        </p:nvSpPr>
        <p:spPr>
          <a:xfrm>
            <a:off x="76200" y="1905000"/>
            <a:ext cx="9144000" cy="4876800"/>
          </a:xfrm>
        </p:spPr>
        <p:txBody>
          <a:bodyPr>
            <a:normAutofit fontScale="92500" lnSpcReduction="10000"/>
          </a:bodyPr>
          <a:lstStyle/>
          <a:p>
            <a:pPr eaLnBrk="1" hangingPunct="1">
              <a:buNone/>
            </a:pPr>
            <a:r>
              <a:rPr lang="en-US" altLang="en-US" dirty="0" smtClean="0">
                <a:solidFill>
                  <a:schemeClr val="tx1"/>
                </a:solidFill>
              </a:rPr>
              <a:t>    A concussion is caused by a direct blow or jolt to the head, face, or neck, or a blow to the body that causes the head and brain to shift rapidly back and forth. </a:t>
            </a:r>
          </a:p>
          <a:p>
            <a:pPr eaLnBrk="1" hangingPunct="1">
              <a:buNone/>
            </a:pPr>
            <a:endParaRPr lang="en-US" altLang="en-US" dirty="0" smtClean="0"/>
          </a:p>
          <a:p>
            <a:pPr eaLnBrk="1" hangingPunct="1">
              <a:buNone/>
            </a:pPr>
            <a:r>
              <a:rPr lang="en-US" altLang="en-US" dirty="0" smtClean="0">
                <a:solidFill>
                  <a:schemeClr val="tx1"/>
                </a:solidFill>
              </a:rPr>
              <a:t>	</a:t>
            </a:r>
          </a:p>
          <a:p>
            <a:pPr eaLnBrk="1" hangingPunct="1"/>
            <a:endParaRPr lang="en-US" altLang="en-US" dirty="0">
              <a:solidFill>
                <a:schemeClr val="tx1"/>
              </a:solidFill>
            </a:endParaRPr>
          </a:p>
          <a:p>
            <a:pPr eaLnBrk="1" hangingPunct="1"/>
            <a:endParaRPr lang="en-US" altLang="en-US" dirty="0" smtClean="0">
              <a:solidFill>
                <a:schemeClr val="tx1"/>
              </a:solidFill>
            </a:endParaRPr>
          </a:p>
          <a:p>
            <a:pPr eaLnBrk="1" hangingPunct="1"/>
            <a:endParaRPr lang="en-US" altLang="en-US" dirty="0">
              <a:solidFill>
                <a:schemeClr val="tx1"/>
              </a:solidFill>
            </a:endParaRPr>
          </a:p>
          <a:p>
            <a:pPr eaLnBrk="1" hangingPunct="1"/>
            <a:endParaRPr lang="en-US" altLang="en-US" dirty="0" smtClean="0">
              <a:solidFill>
                <a:schemeClr val="tx1"/>
              </a:solidFill>
            </a:endParaRPr>
          </a:p>
          <a:p>
            <a:pPr marL="114300" lvl="1" indent="0">
              <a:buClr>
                <a:schemeClr val="accent1"/>
              </a:buClr>
              <a:buNone/>
            </a:pPr>
            <a:r>
              <a:rPr lang="en-US" altLang="en-US" sz="1300" dirty="0" smtClean="0"/>
              <a:t>Centers </a:t>
            </a:r>
            <a:r>
              <a:rPr lang="en-US" altLang="en-US" sz="1300" dirty="0"/>
              <a:t>for Disease Control and </a:t>
            </a:r>
            <a:r>
              <a:rPr lang="en-US" altLang="en-US" sz="1300" dirty="0" smtClean="0"/>
              <a:t>Prevention. What is a concussion? </a:t>
            </a:r>
          </a:p>
          <a:p>
            <a:pPr marL="114300" lvl="1" indent="0">
              <a:buClr>
                <a:schemeClr val="accent1"/>
              </a:buClr>
              <a:buNone/>
            </a:pPr>
            <a:r>
              <a:rPr lang="en-US" altLang="en-US" sz="1300" dirty="0" smtClean="0"/>
              <a:t>Retrieved </a:t>
            </a:r>
            <a:r>
              <a:rPr lang="en-US" altLang="en-US" sz="1300" dirty="0"/>
              <a:t>from http://www.cdc.gov/headsup/basics/concussion_whatis.html</a:t>
            </a:r>
            <a:endParaRPr lang="en-US" altLang="en-US" sz="1300" dirty="0" smtClean="0"/>
          </a:p>
        </p:txBody>
      </p:sp>
      <p:sp>
        <p:nvSpPr>
          <p:cNvPr id="8" name="TextBox 7"/>
          <p:cNvSpPr txBox="1"/>
          <p:nvPr/>
        </p:nvSpPr>
        <p:spPr>
          <a:xfrm>
            <a:off x="1676400" y="3961656"/>
            <a:ext cx="3657600" cy="1569660"/>
          </a:xfrm>
          <a:prstGeom prst="rect">
            <a:avLst/>
          </a:prstGeom>
          <a:noFill/>
        </p:spPr>
        <p:txBody>
          <a:bodyPr wrap="square" rtlCol="0">
            <a:spAutoFit/>
          </a:bodyPr>
          <a:lstStyle/>
          <a:p>
            <a:pPr algn="ctr"/>
            <a:r>
              <a:rPr lang="en-US" altLang="en-US" sz="2400" dirty="0" smtClean="0">
                <a:solidFill>
                  <a:schemeClr val="bg1"/>
                </a:solidFill>
              </a:rPr>
              <a:t>it results in a short-term impairment of neurological function and a constellation of symptoms.</a:t>
            </a:r>
            <a:endParaRPr lang="en-US" sz="2400" dirty="0">
              <a:solidFill>
                <a:schemeClr val="bg1"/>
              </a:solidFill>
            </a:endParaRPr>
          </a:p>
        </p:txBody>
      </p:sp>
      <p:sp>
        <p:nvSpPr>
          <p:cNvPr id="10" name="Rectangle 9"/>
          <p:cNvSpPr/>
          <p:nvPr/>
        </p:nvSpPr>
        <p:spPr>
          <a:xfrm>
            <a:off x="534978" y="3633936"/>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1" name="Rectangle 10"/>
          <p:cNvSpPr/>
          <p:nvPr/>
        </p:nvSpPr>
        <p:spPr>
          <a:xfrm>
            <a:off x="533400" y="4038600"/>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2" name="Rectangle 11"/>
          <p:cNvSpPr/>
          <p:nvPr/>
        </p:nvSpPr>
        <p:spPr>
          <a:xfrm>
            <a:off x="533400" y="4495800"/>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3" name="Rectangle 12"/>
          <p:cNvSpPr/>
          <p:nvPr/>
        </p:nvSpPr>
        <p:spPr>
          <a:xfrm>
            <a:off x="533400" y="4953000"/>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14" name="Rectangle 13"/>
          <p:cNvSpPr/>
          <p:nvPr/>
        </p:nvSpPr>
        <p:spPr>
          <a:xfrm>
            <a:off x="533400" y="5410200"/>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pic>
        <p:nvPicPr>
          <p:cNvPr id="16" name="Picture 15" descr="file000927424299.jpg"/>
          <p:cNvPicPr>
            <a:picLocks noChangeAspect="1"/>
          </p:cNvPicPr>
          <p:nvPr/>
        </p:nvPicPr>
        <p:blipFill>
          <a:blip r:embed="rId4"/>
          <a:stretch>
            <a:fillRect/>
          </a:stretch>
        </p:blipFill>
        <p:spPr>
          <a:xfrm>
            <a:off x="5486400" y="3581400"/>
            <a:ext cx="3417512" cy="2362200"/>
          </a:xfrm>
          <a:prstGeom prst="rect">
            <a:avLst/>
          </a:prstGeom>
        </p:spPr>
      </p:pic>
    </p:spTree>
    <p:extLst>
      <p:ext uri="{BB962C8B-B14F-4D97-AF65-F5344CB8AC3E}">
        <p14:creationId xmlns:p14="http://schemas.microsoft.com/office/powerpoint/2010/main" val="40392573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W.ai"/>
          <p:cNvPicPr>
            <a:picLocks noChangeAspect="1"/>
          </p:cNvPicPr>
          <p:nvPr/>
        </p:nvPicPr>
        <p:blipFill>
          <a:blip r:embed="rId3"/>
          <a:stretch>
            <a:fillRect/>
          </a:stretch>
        </p:blipFill>
        <p:spPr>
          <a:xfrm>
            <a:off x="4724400" y="3124200"/>
            <a:ext cx="4038600" cy="1295400"/>
          </a:xfrm>
          <a:prstGeom prst="rect">
            <a:avLst/>
          </a:prstGeom>
        </p:spPr>
      </p:pic>
      <p:pic>
        <p:nvPicPr>
          <p:cNvPr id="14" name="Picture 13" descr="NEW.ai"/>
          <p:cNvPicPr>
            <a:picLocks noChangeAspect="1"/>
          </p:cNvPicPr>
          <p:nvPr/>
        </p:nvPicPr>
        <p:blipFill>
          <a:blip r:embed="rId3"/>
          <a:stretch>
            <a:fillRect/>
          </a:stretch>
        </p:blipFill>
        <p:spPr>
          <a:xfrm>
            <a:off x="228600" y="3124200"/>
            <a:ext cx="4191000" cy="1295400"/>
          </a:xfrm>
          <a:prstGeom prst="rect">
            <a:avLst/>
          </a:prstGeom>
        </p:spPr>
      </p:pic>
      <p:pic>
        <p:nvPicPr>
          <p:cNvPr id="7" name="Picture 6" descr="bottom red.jpg"/>
          <p:cNvPicPr>
            <a:picLocks noChangeAspect="1"/>
          </p:cNvPicPr>
          <p:nvPr/>
        </p:nvPicPr>
        <p:blipFill>
          <a:blip r:embed="rId4"/>
          <a:stretch>
            <a:fillRect/>
          </a:stretch>
        </p:blipFill>
        <p:spPr>
          <a:xfrm>
            <a:off x="228600" y="1676400"/>
            <a:ext cx="8534400" cy="1295400"/>
          </a:xfrm>
          <a:prstGeom prst="rect">
            <a:avLst/>
          </a:prstGeom>
        </p:spPr>
      </p:pic>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5"/>
          <a:stretch>
            <a:fillRect/>
          </a:stretch>
        </p:blipFill>
        <p:spPr>
          <a:xfrm>
            <a:off x="0" y="152400"/>
            <a:ext cx="9144000" cy="1443789"/>
          </a:xfrm>
          <a:prstGeom prst="rect">
            <a:avLst/>
          </a:prstGeom>
        </p:spPr>
      </p:pic>
      <p:sp>
        <p:nvSpPr>
          <p:cNvPr id="5" name="Title 1"/>
          <p:cNvSpPr txBox="1">
            <a:spLocks/>
          </p:cNvSpPr>
          <p:nvPr/>
        </p:nvSpPr>
        <p:spPr bwMode="auto">
          <a:xfrm>
            <a:off x="609600" y="228600"/>
            <a:ext cx="8229600" cy="1143000"/>
          </a:xfrm>
          <a:prstGeom prst="rect">
            <a:avLst/>
          </a:prstGeom>
        </p:spPr>
        <p:txBody>
          <a:bodyPr vert="horz" wrap="square" lIns="91440" tIns="45720" rIns="91440" bIns="45720" numCol="1" rtlCol="0" anchor="ctr" anchorCtr="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en-US" sz="4400" dirty="0" smtClean="0">
                <a:solidFill>
                  <a:schemeClr val="bg1"/>
                </a:solidFill>
                <a:latin typeface="Arial Rounded MT Bold"/>
                <a:ea typeface="+mj-ea"/>
                <a:cs typeface="+mj-cs"/>
              </a:rPr>
              <a:t>Concussion Facts</a:t>
            </a:r>
            <a:endParaRPr kumimoji="0" lang="en-US" altLang="en-US" sz="4400" b="0" i="0" u="none" strike="noStrike" kern="1200" cap="none" spc="0" normalizeH="0" baseline="0" noProof="0" dirty="0" smtClean="0">
              <a:ln>
                <a:noFill/>
              </a:ln>
              <a:solidFill>
                <a:schemeClr val="bg1"/>
              </a:solidFill>
              <a:effectLst/>
              <a:uLnTx/>
              <a:uFillTx/>
              <a:latin typeface="Arial Rounded MT Bold"/>
              <a:ea typeface="+mj-ea"/>
              <a:cs typeface="+mj-cs"/>
            </a:endParaRPr>
          </a:p>
        </p:txBody>
      </p:sp>
      <p:sp>
        <p:nvSpPr>
          <p:cNvPr id="6" name="Content Placeholder 2"/>
          <p:cNvSpPr>
            <a:spLocks noGrp="1"/>
          </p:cNvSpPr>
          <p:nvPr>
            <p:ph idx="1"/>
          </p:nvPr>
        </p:nvSpPr>
        <p:spPr>
          <a:xfrm>
            <a:off x="152400" y="1524000"/>
            <a:ext cx="8686800" cy="4525963"/>
          </a:xfrm>
        </p:spPr>
        <p:txBody>
          <a:bodyPr>
            <a:normAutofit/>
          </a:bodyPr>
          <a:lstStyle/>
          <a:p>
            <a:pPr algn="ctr" eaLnBrk="1" hangingPunct="1">
              <a:lnSpc>
                <a:spcPct val="90000"/>
              </a:lnSpc>
              <a:buNone/>
            </a:pPr>
            <a:endParaRPr lang="en-US" altLang="en-US" sz="2800" dirty="0" smtClean="0"/>
          </a:p>
          <a:p>
            <a:pPr marL="0" lvl="1" indent="0" algn="ctr">
              <a:lnSpc>
                <a:spcPct val="90000"/>
              </a:lnSpc>
              <a:buNone/>
            </a:pPr>
            <a:r>
              <a:rPr lang="en-US" altLang="en-US" sz="2400" dirty="0"/>
              <a:t>Accurate prevalence estimates are difficult because many </a:t>
            </a:r>
            <a:r>
              <a:rPr lang="en-US" altLang="en-US" sz="2400" b="1" dirty="0">
                <a:solidFill>
                  <a:srgbClr val="FFFFFF"/>
                </a:solidFill>
              </a:rPr>
              <a:t>do not seek medical attention</a:t>
            </a:r>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eaLnBrk="1" hangingPunct="1">
              <a:lnSpc>
                <a:spcPct val="90000"/>
              </a:lnSpc>
              <a:buFont typeface="Arial" charset="0"/>
              <a:buNone/>
            </a:pPr>
            <a:endParaRPr lang="en-US" altLang="en-US" dirty="0" smtClean="0"/>
          </a:p>
          <a:p>
            <a:pPr eaLnBrk="1" hangingPunct="1">
              <a:lnSpc>
                <a:spcPct val="90000"/>
              </a:lnSpc>
              <a:buFont typeface="Arial" charset="0"/>
              <a:buNone/>
            </a:pPr>
            <a:endParaRPr lang="en-US" altLang="en-US" sz="900" dirty="0" smtClean="0"/>
          </a:p>
        </p:txBody>
      </p:sp>
      <p:sp>
        <p:nvSpPr>
          <p:cNvPr id="9" name="TextBox 8"/>
          <p:cNvSpPr txBox="1"/>
          <p:nvPr/>
        </p:nvSpPr>
        <p:spPr>
          <a:xfrm>
            <a:off x="228600" y="2895600"/>
            <a:ext cx="4191000" cy="1061829"/>
          </a:xfrm>
          <a:prstGeom prst="rect">
            <a:avLst/>
          </a:prstGeom>
          <a:noFill/>
        </p:spPr>
        <p:txBody>
          <a:bodyPr wrap="square" rtlCol="0">
            <a:spAutoFit/>
          </a:bodyPr>
          <a:lstStyle/>
          <a:p>
            <a:pPr marL="0" lvl="1" algn="ctr">
              <a:lnSpc>
                <a:spcPct val="90000"/>
              </a:lnSpc>
            </a:pPr>
            <a:endParaRPr lang="en-US" altLang="en-US" sz="2400" dirty="0" smtClean="0"/>
          </a:p>
          <a:p>
            <a:pPr algn="ctr">
              <a:lnSpc>
                <a:spcPct val="90000"/>
              </a:lnSpc>
            </a:pPr>
            <a:r>
              <a:rPr lang="en-US" altLang="en-US" sz="2300" dirty="0" smtClean="0"/>
              <a:t>Concussions are not visible on standard CT scans or MRIs</a:t>
            </a:r>
          </a:p>
        </p:txBody>
      </p:sp>
      <p:sp>
        <p:nvSpPr>
          <p:cNvPr id="10" name="TextBox 9"/>
          <p:cNvSpPr txBox="1"/>
          <p:nvPr/>
        </p:nvSpPr>
        <p:spPr>
          <a:xfrm>
            <a:off x="4191000" y="2953972"/>
            <a:ext cx="4572000" cy="286232"/>
          </a:xfrm>
          <a:prstGeom prst="rect">
            <a:avLst/>
          </a:prstGeom>
          <a:noFill/>
        </p:spPr>
        <p:txBody>
          <a:bodyPr wrap="square" rtlCol="0">
            <a:spAutoFit/>
          </a:bodyPr>
          <a:lstStyle/>
          <a:p>
            <a:pPr algn="ctr">
              <a:lnSpc>
                <a:spcPct val="90000"/>
              </a:lnSpc>
            </a:pPr>
            <a:r>
              <a:rPr lang="en-US" altLang="en-US" sz="1400" b="1" i="1" dirty="0" smtClean="0">
                <a:solidFill>
                  <a:srgbClr val="FF0000"/>
                </a:solidFill>
              </a:rPr>
              <a:t>	</a:t>
            </a:r>
            <a:endParaRPr lang="en-US" altLang="en-US" dirty="0" smtClean="0"/>
          </a:p>
        </p:txBody>
      </p:sp>
      <p:pic>
        <p:nvPicPr>
          <p:cNvPr id="15" name="Picture 14" descr="bottom red.jpg"/>
          <p:cNvPicPr>
            <a:picLocks noChangeAspect="1"/>
          </p:cNvPicPr>
          <p:nvPr/>
        </p:nvPicPr>
        <p:blipFill>
          <a:blip r:embed="rId4"/>
          <a:stretch>
            <a:fillRect/>
          </a:stretch>
        </p:blipFill>
        <p:spPr>
          <a:xfrm>
            <a:off x="228600" y="4572000"/>
            <a:ext cx="8534400" cy="1676400"/>
          </a:xfrm>
          <a:prstGeom prst="rect">
            <a:avLst/>
          </a:prstGeom>
        </p:spPr>
      </p:pic>
      <p:sp>
        <p:nvSpPr>
          <p:cNvPr id="16" name="TextBox 15"/>
          <p:cNvSpPr txBox="1"/>
          <p:nvPr/>
        </p:nvSpPr>
        <p:spPr>
          <a:xfrm>
            <a:off x="1143000" y="4648200"/>
            <a:ext cx="7162800" cy="1366528"/>
          </a:xfrm>
          <a:prstGeom prst="rect">
            <a:avLst/>
          </a:prstGeom>
          <a:noFill/>
        </p:spPr>
        <p:txBody>
          <a:bodyPr wrap="square" rtlCol="0">
            <a:spAutoFit/>
          </a:bodyPr>
          <a:lstStyle/>
          <a:p>
            <a:pPr algn="ctr">
              <a:lnSpc>
                <a:spcPct val="90000"/>
              </a:lnSpc>
            </a:pPr>
            <a:r>
              <a:rPr lang="en-US" altLang="en-US" sz="2600" dirty="0" smtClean="0"/>
              <a:t>Concussions are not only experienced by athletes. Youth </a:t>
            </a:r>
            <a:r>
              <a:rPr lang="en-US" altLang="en-US" sz="2600" dirty="0" smtClean="0">
                <a:solidFill>
                  <a:srgbClr val="FFFFFF"/>
                </a:solidFill>
              </a:rPr>
              <a:t>ages 5-18 </a:t>
            </a:r>
            <a:r>
              <a:rPr lang="en-US" altLang="en-US" sz="2600" dirty="0" smtClean="0"/>
              <a:t>are at </a:t>
            </a:r>
            <a:r>
              <a:rPr lang="en-US" altLang="en-US" sz="2600" dirty="0" smtClean="0">
                <a:solidFill>
                  <a:srgbClr val="FFFFFF"/>
                </a:solidFill>
              </a:rPr>
              <a:t>increased risk </a:t>
            </a:r>
            <a:r>
              <a:rPr lang="en-US" altLang="en-US" sz="2600" dirty="0" smtClean="0"/>
              <a:t>of experiencing a TBI and prolonged recovery</a:t>
            </a:r>
          </a:p>
          <a:p>
            <a:pPr algn="ctr">
              <a:lnSpc>
                <a:spcPct val="90000"/>
              </a:lnSpc>
            </a:pPr>
            <a:r>
              <a:rPr lang="en-US" altLang="en-US" sz="1400" dirty="0" smtClean="0"/>
              <a:t>(Gilchrist, Thomas, Xu, McGuire, &amp; </a:t>
            </a:r>
            <a:r>
              <a:rPr lang="en-US" altLang="en-US" sz="1400" dirty="0" err="1" smtClean="0"/>
              <a:t>Corondo</a:t>
            </a:r>
            <a:r>
              <a:rPr lang="en-US" altLang="en-US" sz="1400" dirty="0" smtClean="0"/>
              <a:t>)</a:t>
            </a:r>
          </a:p>
        </p:txBody>
      </p:sp>
      <p:sp>
        <p:nvSpPr>
          <p:cNvPr id="8" name="TextBox 7"/>
          <p:cNvSpPr txBox="1"/>
          <p:nvPr/>
        </p:nvSpPr>
        <p:spPr>
          <a:xfrm>
            <a:off x="4724400" y="3124200"/>
            <a:ext cx="4114800" cy="1046440"/>
          </a:xfrm>
          <a:prstGeom prst="rect">
            <a:avLst/>
          </a:prstGeom>
          <a:noFill/>
        </p:spPr>
        <p:txBody>
          <a:bodyPr wrap="square" rtlCol="0">
            <a:spAutoFit/>
          </a:bodyPr>
          <a:lstStyle/>
          <a:p>
            <a:pPr algn="ctr"/>
            <a:r>
              <a:rPr lang="en-US" sz="2400" dirty="0" smtClean="0"/>
              <a:t>Nearly </a:t>
            </a:r>
            <a:r>
              <a:rPr lang="en-US" sz="2400" dirty="0"/>
              <a:t>33% of concussions in athletes still go </a:t>
            </a:r>
            <a:r>
              <a:rPr lang="en-US" sz="2400" dirty="0" smtClean="0"/>
              <a:t>unreported</a:t>
            </a:r>
          </a:p>
          <a:p>
            <a:pPr algn="ctr"/>
            <a:r>
              <a:rPr lang="en-US" sz="1400" dirty="0" smtClean="0"/>
              <a:t>(Meehan, </a:t>
            </a:r>
            <a:r>
              <a:rPr lang="en-US" sz="1400" dirty="0" err="1" smtClean="0"/>
              <a:t>Mannix</a:t>
            </a:r>
            <a:r>
              <a:rPr lang="en-US" sz="1400" dirty="0" smtClean="0"/>
              <a:t>, O’Brien, &amp; Collins, 2013)</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W.ai"/>
          <p:cNvPicPr>
            <a:picLocks noChangeAspect="1"/>
          </p:cNvPicPr>
          <p:nvPr/>
        </p:nvPicPr>
        <p:blipFill>
          <a:blip r:embed="rId2"/>
          <a:stretch>
            <a:fillRect/>
          </a:stretch>
        </p:blipFill>
        <p:spPr>
          <a:xfrm>
            <a:off x="4724400" y="3124200"/>
            <a:ext cx="4038600" cy="874830"/>
          </a:xfrm>
          <a:prstGeom prst="rect">
            <a:avLst/>
          </a:prstGeom>
        </p:spPr>
      </p:pic>
      <p:pic>
        <p:nvPicPr>
          <p:cNvPr id="14" name="Picture 13" descr="NEW.ai"/>
          <p:cNvPicPr>
            <a:picLocks noChangeAspect="1"/>
          </p:cNvPicPr>
          <p:nvPr/>
        </p:nvPicPr>
        <p:blipFill>
          <a:blip r:embed="rId2"/>
          <a:stretch>
            <a:fillRect/>
          </a:stretch>
        </p:blipFill>
        <p:spPr>
          <a:xfrm>
            <a:off x="308499" y="3124200"/>
            <a:ext cx="4191000" cy="874830"/>
          </a:xfrm>
          <a:prstGeom prst="rect">
            <a:avLst/>
          </a:prstGeom>
        </p:spPr>
      </p:pic>
      <p:pic>
        <p:nvPicPr>
          <p:cNvPr id="7" name="Picture 6" descr="bottom red.jpg"/>
          <p:cNvPicPr>
            <a:picLocks noChangeAspect="1"/>
          </p:cNvPicPr>
          <p:nvPr/>
        </p:nvPicPr>
        <p:blipFill>
          <a:blip r:embed="rId3"/>
          <a:stretch>
            <a:fillRect/>
          </a:stretch>
        </p:blipFill>
        <p:spPr>
          <a:xfrm>
            <a:off x="228600" y="1676400"/>
            <a:ext cx="8534400" cy="1295400"/>
          </a:xfrm>
          <a:prstGeom prst="rect">
            <a:avLst/>
          </a:prstGeom>
        </p:spPr>
      </p:pic>
      <p:sp>
        <p:nvSpPr>
          <p:cNvPr id="2" name="Title 1"/>
          <p:cNvSpPr>
            <a:spLocks noGrp="1"/>
          </p:cNvSpPr>
          <p:nvPr>
            <p:ph type="title"/>
          </p:nvPr>
        </p:nvSpPr>
        <p:spPr/>
        <p:txBody>
          <a:bodyPr/>
          <a:lstStyle/>
          <a:p>
            <a:endParaRPr lang="en-US"/>
          </a:p>
        </p:txBody>
      </p:sp>
      <p:pic>
        <p:nvPicPr>
          <p:cNvPr id="4" name="Picture 3" descr="NEW.jpg"/>
          <p:cNvPicPr>
            <a:picLocks noChangeAspect="1"/>
          </p:cNvPicPr>
          <p:nvPr/>
        </p:nvPicPr>
        <p:blipFill>
          <a:blip r:embed="rId4"/>
          <a:stretch>
            <a:fillRect/>
          </a:stretch>
        </p:blipFill>
        <p:spPr>
          <a:xfrm>
            <a:off x="0" y="156411"/>
            <a:ext cx="9220200" cy="1443789"/>
          </a:xfrm>
          <a:prstGeom prst="rect">
            <a:avLst/>
          </a:prstGeom>
        </p:spPr>
      </p:pic>
      <p:sp>
        <p:nvSpPr>
          <p:cNvPr id="5" name="Title 1"/>
          <p:cNvSpPr txBox="1">
            <a:spLocks/>
          </p:cNvSpPr>
          <p:nvPr/>
        </p:nvSpPr>
        <p:spPr bwMode="auto">
          <a:xfrm>
            <a:off x="609600" y="228600"/>
            <a:ext cx="8229600" cy="1143000"/>
          </a:xfrm>
          <a:prstGeom prst="rect">
            <a:avLst/>
          </a:prstGeom>
        </p:spPr>
        <p:txBody>
          <a:bodyPr vert="horz" wrap="square" lIns="91440" tIns="45720" rIns="91440" bIns="45720" numCol="1" rtlCol="0" anchor="ctr" anchorCtr="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err="1" smtClean="0">
                <a:ln>
                  <a:noFill/>
                </a:ln>
                <a:solidFill>
                  <a:schemeClr val="bg1"/>
                </a:solidFill>
                <a:effectLst/>
                <a:uLnTx/>
                <a:uFillTx/>
                <a:latin typeface="Arial Rounded MT Bold"/>
                <a:ea typeface="+mj-ea"/>
                <a:cs typeface="+mj-cs"/>
              </a:rPr>
              <a:t>Neurometabolic</a:t>
            </a:r>
            <a:r>
              <a:rPr kumimoji="0" lang="en-US" altLang="en-US" sz="4400" b="0" i="0" u="none" strike="noStrike" kern="1200" cap="none" spc="0" normalizeH="0" noProof="0" dirty="0" smtClean="0">
                <a:ln>
                  <a:noFill/>
                </a:ln>
                <a:solidFill>
                  <a:schemeClr val="bg1"/>
                </a:solidFill>
                <a:effectLst/>
                <a:uLnTx/>
                <a:uFillTx/>
                <a:latin typeface="Arial Rounded MT Bold"/>
                <a:ea typeface="+mj-ea"/>
                <a:cs typeface="+mj-cs"/>
              </a:rPr>
              <a:t> Changes</a:t>
            </a:r>
            <a:endParaRPr kumimoji="0" lang="en-US" altLang="en-US" sz="4400" b="0" i="0" u="none" strike="noStrike" kern="1200" cap="none" spc="0" normalizeH="0" baseline="0" noProof="0" dirty="0" smtClean="0">
              <a:ln>
                <a:noFill/>
              </a:ln>
              <a:solidFill>
                <a:schemeClr val="bg1"/>
              </a:solidFill>
              <a:effectLst/>
              <a:uLnTx/>
              <a:uFillTx/>
              <a:latin typeface="Arial Rounded MT Bold"/>
              <a:ea typeface="+mj-ea"/>
              <a:cs typeface="+mj-cs"/>
            </a:endParaRPr>
          </a:p>
        </p:txBody>
      </p:sp>
      <p:sp>
        <p:nvSpPr>
          <p:cNvPr id="6" name="Content Placeholder 2"/>
          <p:cNvSpPr>
            <a:spLocks noGrp="1"/>
          </p:cNvSpPr>
          <p:nvPr>
            <p:ph idx="1"/>
          </p:nvPr>
        </p:nvSpPr>
        <p:spPr>
          <a:xfrm>
            <a:off x="308499" y="1524000"/>
            <a:ext cx="8606901" cy="4525963"/>
          </a:xfrm>
        </p:spPr>
        <p:txBody>
          <a:bodyPr>
            <a:normAutofit/>
          </a:bodyPr>
          <a:lstStyle/>
          <a:p>
            <a:pPr algn="ctr" eaLnBrk="1" hangingPunct="1">
              <a:lnSpc>
                <a:spcPct val="90000"/>
              </a:lnSpc>
              <a:buNone/>
            </a:pPr>
            <a:endParaRPr lang="en-US" altLang="en-US" sz="2800" dirty="0" smtClean="0"/>
          </a:p>
          <a:p>
            <a:pPr algn="ctr" eaLnBrk="1" hangingPunct="1">
              <a:lnSpc>
                <a:spcPct val="90000"/>
              </a:lnSpc>
              <a:buNone/>
            </a:pPr>
            <a:r>
              <a:rPr lang="en-US" altLang="en-US" sz="2600" dirty="0" smtClean="0"/>
              <a:t>When one sustains a concussion, neurochemical changes take place in the brain</a:t>
            </a:r>
            <a:endParaRPr lang="en-US" altLang="en-US" sz="1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lvl="1" algn="ctr" eaLnBrk="1" hangingPunct="1">
              <a:lnSpc>
                <a:spcPct val="90000"/>
              </a:lnSpc>
            </a:pPr>
            <a:endParaRPr lang="en-US" altLang="en-US" sz="2400" dirty="0" smtClean="0"/>
          </a:p>
          <a:p>
            <a:pPr eaLnBrk="1" hangingPunct="1">
              <a:lnSpc>
                <a:spcPct val="90000"/>
              </a:lnSpc>
              <a:buFont typeface="Arial" charset="0"/>
              <a:buNone/>
            </a:pPr>
            <a:endParaRPr lang="en-US" altLang="en-US" dirty="0" smtClean="0"/>
          </a:p>
          <a:p>
            <a:pPr eaLnBrk="1" hangingPunct="1">
              <a:lnSpc>
                <a:spcPct val="90000"/>
              </a:lnSpc>
              <a:buFont typeface="Arial" charset="0"/>
              <a:buNone/>
            </a:pPr>
            <a:endParaRPr lang="en-US" altLang="en-US" sz="900" dirty="0" smtClean="0"/>
          </a:p>
        </p:txBody>
      </p:sp>
      <p:sp>
        <p:nvSpPr>
          <p:cNvPr id="9" name="TextBox 8"/>
          <p:cNvSpPr txBox="1"/>
          <p:nvPr/>
        </p:nvSpPr>
        <p:spPr>
          <a:xfrm>
            <a:off x="-228600" y="2895600"/>
            <a:ext cx="4648200" cy="1089529"/>
          </a:xfrm>
          <a:prstGeom prst="rect">
            <a:avLst/>
          </a:prstGeom>
          <a:noFill/>
        </p:spPr>
        <p:txBody>
          <a:bodyPr wrap="square" rtlCol="0">
            <a:spAutoFit/>
          </a:bodyPr>
          <a:lstStyle/>
          <a:p>
            <a:pPr algn="ctr">
              <a:lnSpc>
                <a:spcPct val="90000"/>
              </a:lnSpc>
            </a:pPr>
            <a:endParaRPr lang="en-US" altLang="en-US" sz="2400" dirty="0" smtClean="0"/>
          </a:p>
          <a:p>
            <a:pPr lvl="1" algn="ctr">
              <a:lnSpc>
                <a:spcPct val="90000"/>
              </a:lnSpc>
            </a:pPr>
            <a:r>
              <a:rPr lang="en-US" altLang="en-US" sz="2400" b="1" dirty="0" smtClean="0">
                <a:solidFill>
                  <a:srgbClr val="FFFFFF"/>
                </a:solidFill>
              </a:rPr>
              <a:t>Potassium </a:t>
            </a:r>
            <a:r>
              <a:rPr lang="en-US" altLang="en-US" sz="2400" dirty="0" smtClean="0"/>
              <a:t>flows out of the brain cells</a:t>
            </a:r>
            <a:endParaRPr lang="en-US" sz="2400" dirty="0" smtClean="0"/>
          </a:p>
        </p:txBody>
      </p:sp>
      <p:sp>
        <p:nvSpPr>
          <p:cNvPr id="10" name="TextBox 9"/>
          <p:cNvSpPr txBox="1"/>
          <p:nvPr/>
        </p:nvSpPr>
        <p:spPr>
          <a:xfrm>
            <a:off x="4191000" y="3048000"/>
            <a:ext cx="4572000" cy="951030"/>
          </a:xfrm>
          <a:prstGeom prst="rect">
            <a:avLst/>
          </a:prstGeom>
          <a:noFill/>
        </p:spPr>
        <p:txBody>
          <a:bodyPr wrap="square" rtlCol="0">
            <a:spAutoFit/>
          </a:bodyPr>
          <a:lstStyle/>
          <a:p>
            <a:pPr algn="ctr">
              <a:lnSpc>
                <a:spcPct val="90000"/>
              </a:lnSpc>
            </a:pPr>
            <a:r>
              <a:rPr lang="en-US" altLang="en-US" sz="1400" b="1" i="1" dirty="0" smtClean="0">
                <a:solidFill>
                  <a:srgbClr val="FF0000"/>
                </a:solidFill>
              </a:rPr>
              <a:t>	</a:t>
            </a:r>
            <a:endParaRPr lang="en-US" altLang="en-US" dirty="0" smtClean="0"/>
          </a:p>
          <a:p>
            <a:pPr lvl="1" algn="ctr">
              <a:lnSpc>
                <a:spcPct val="90000"/>
              </a:lnSpc>
            </a:pPr>
            <a:r>
              <a:rPr lang="en-US" altLang="en-US" sz="2400" b="1" dirty="0" smtClean="0">
                <a:solidFill>
                  <a:schemeClr val="bg1"/>
                </a:solidFill>
              </a:rPr>
              <a:t>Calcium</a:t>
            </a:r>
            <a:r>
              <a:rPr lang="en-US" altLang="en-US" sz="2400" dirty="0" smtClean="0"/>
              <a:t> flows into the brain cells</a:t>
            </a:r>
            <a:endParaRPr lang="en-US" altLang="en-US" sz="2400" b="1" dirty="0" smtClean="0">
              <a:solidFill>
                <a:srgbClr val="FFFFFF"/>
              </a:solidFill>
            </a:endParaRPr>
          </a:p>
        </p:txBody>
      </p:sp>
      <p:pic>
        <p:nvPicPr>
          <p:cNvPr id="15" name="Picture 14" descr="bottom red.jpg"/>
          <p:cNvPicPr>
            <a:picLocks noChangeAspect="1"/>
          </p:cNvPicPr>
          <p:nvPr/>
        </p:nvPicPr>
        <p:blipFill>
          <a:blip r:embed="rId3"/>
          <a:stretch>
            <a:fillRect/>
          </a:stretch>
        </p:blipFill>
        <p:spPr>
          <a:xfrm>
            <a:off x="265590" y="4152901"/>
            <a:ext cx="8534400" cy="838200"/>
          </a:xfrm>
          <a:prstGeom prst="rect">
            <a:avLst/>
          </a:prstGeom>
        </p:spPr>
      </p:pic>
      <p:sp>
        <p:nvSpPr>
          <p:cNvPr id="16" name="TextBox 15"/>
          <p:cNvSpPr txBox="1"/>
          <p:nvPr/>
        </p:nvSpPr>
        <p:spPr>
          <a:xfrm>
            <a:off x="609600" y="4191000"/>
            <a:ext cx="7924800" cy="757130"/>
          </a:xfrm>
          <a:prstGeom prst="rect">
            <a:avLst/>
          </a:prstGeom>
          <a:noFill/>
        </p:spPr>
        <p:txBody>
          <a:bodyPr wrap="square" rtlCol="0">
            <a:spAutoFit/>
          </a:bodyPr>
          <a:lstStyle/>
          <a:p>
            <a:pPr algn="ctr">
              <a:lnSpc>
                <a:spcPct val="90000"/>
              </a:lnSpc>
            </a:pPr>
            <a:r>
              <a:rPr lang="en-US" altLang="en-US" sz="2400" dirty="0" smtClean="0"/>
              <a:t>This results in inefficiency of brain cells to properly deliver much-needed nutrients (especially </a:t>
            </a:r>
            <a:r>
              <a:rPr lang="en-US" altLang="en-US" sz="2400" dirty="0" smtClean="0">
                <a:solidFill>
                  <a:schemeClr val="bg1"/>
                </a:solidFill>
              </a:rPr>
              <a:t>glucose</a:t>
            </a:r>
            <a:r>
              <a:rPr lang="en-US" altLang="en-US" sz="2400" dirty="0" smtClean="0"/>
              <a:t>) to the brain. </a:t>
            </a:r>
          </a:p>
        </p:txBody>
      </p:sp>
      <p:sp>
        <p:nvSpPr>
          <p:cNvPr id="3" name="TextBox 2"/>
          <p:cNvSpPr txBox="1"/>
          <p:nvPr/>
        </p:nvSpPr>
        <p:spPr>
          <a:xfrm>
            <a:off x="228600" y="6400800"/>
            <a:ext cx="2971800" cy="646331"/>
          </a:xfrm>
          <a:prstGeom prst="rect">
            <a:avLst/>
          </a:prstGeom>
          <a:noFill/>
        </p:spPr>
        <p:txBody>
          <a:bodyPr wrap="square" rtlCol="0">
            <a:spAutoFit/>
          </a:bodyPr>
          <a:lstStyle/>
          <a:p>
            <a:r>
              <a:rPr lang="en-US" altLang="en-US" dirty="0"/>
              <a:t>(Giza &amp; </a:t>
            </a:r>
            <a:r>
              <a:rPr lang="en-US" altLang="en-US" dirty="0" err="1"/>
              <a:t>Hovda</a:t>
            </a:r>
            <a:r>
              <a:rPr lang="en-US" altLang="en-US" dirty="0"/>
              <a:t>, 2001)</a:t>
            </a:r>
          </a:p>
          <a:p>
            <a:endParaRPr lang="en-US" dirty="0"/>
          </a:p>
        </p:txBody>
      </p:sp>
      <p:pic>
        <p:nvPicPr>
          <p:cNvPr id="17" name="Picture 16" descr="bottom red.jpg"/>
          <p:cNvPicPr>
            <a:picLocks noChangeAspect="1"/>
          </p:cNvPicPr>
          <p:nvPr/>
        </p:nvPicPr>
        <p:blipFill>
          <a:blip r:embed="rId3"/>
          <a:stretch>
            <a:fillRect/>
          </a:stretch>
        </p:blipFill>
        <p:spPr>
          <a:xfrm>
            <a:off x="273728" y="5181601"/>
            <a:ext cx="8534400" cy="891890"/>
          </a:xfrm>
          <a:prstGeom prst="rect">
            <a:avLst/>
          </a:prstGeom>
        </p:spPr>
      </p:pic>
      <p:sp>
        <p:nvSpPr>
          <p:cNvPr id="8" name="TextBox 7"/>
          <p:cNvSpPr txBox="1"/>
          <p:nvPr/>
        </p:nvSpPr>
        <p:spPr>
          <a:xfrm>
            <a:off x="762000" y="5181600"/>
            <a:ext cx="7772400" cy="830997"/>
          </a:xfrm>
          <a:prstGeom prst="rect">
            <a:avLst/>
          </a:prstGeom>
          <a:noFill/>
        </p:spPr>
        <p:txBody>
          <a:bodyPr wrap="square" rtlCol="0">
            <a:spAutoFit/>
          </a:bodyPr>
          <a:lstStyle/>
          <a:p>
            <a:pPr algn="ctr"/>
            <a:r>
              <a:rPr lang="en-US" sz="2400" dirty="0" smtClean="0"/>
              <a:t>These molecular changes hinder a person’s ability to engage in many physical or mental activities.</a:t>
            </a:r>
            <a:endParaRPr lang="en-US" sz="2400" dirty="0"/>
          </a:p>
        </p:txBody>
      </p:sp>
    </p:spTree>
    <p:extLst>
      <p:ext uri="{BB962C8B-B14F-4D97-AF65-F5344CB8AC3E}">
        <p14:creationId xmlns:p14="http://schemas.microsoft.com/office/powerpoint/2010/main" val="18936402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ttom red.jpg"/>
          <p:cNvPicPr>
            <a:picLocks noChangeAspect="1"/>
          </p:cNvPicPr>
          <p:nvPr/>
        </p:nvPicPr>
        <p:blipFill>
          <a:blip r:embed="rId3"/>
          <a:stretch>
            <a:fillRect/>
          </a:stretch>
        </p:blipFill>
        <p:spPr>
          <a:xfrm>
            <a:off x="152400" y="1676400"/>
            <a:ext cx="5236308" cy="4572000"/>
          </a:xfrm>
          <a:prstGeom prst="rect">
            <a:avLst/>
          </a:prstGeom>
        </p:spPr>
      </p:pic>
      <p:pic>
        <p:nvPicPr>
          <p:cNvPr id="5" name="Picture 4" descr="NEW.jpg"/>
          <p:cNvPicPr>
            <a:picLocks noChangeAspect="1"/>
          </p:cNvPicPr>
          <p:nvPr/>
        </p:nvPicPr>
        <p:blipFill>
          <a:blip r:embed="rId4"/>
          <a:stretch>
            <a:fillRect/>
          </a:stretch>
        </p:blipFill>
        <p:spPr>
          <a:xfrm>
            <a:off x="0" y="156411"/>
            <a:ext cx="9220200" cy="1443789"/>
          </a:xfrm>
          <a:prstGeom prst="rect">
            <a:avLst/>
          </a:prstGeom>
        </p:spPr>
      </p:pic>
      <p:sp>
        <p:nvSpPr>
          <p:cNvPr id="3" name="Content Placeholder 2"/>
          <p:cNvSpPr>
            <a:spLocks noGrp="1"/>
          </p:cNvSpPr>
          <p:nvPr>
            <p:ph idx="1"/>
          </p:nvPr>
        </p:nvSpPr>
        <p:spPr>
          <a:xfrm>
            <a:off x="228600" y="1524000"/>
            <a:ext cx="5638800" cy="5486400"/>
          </a:xfrm>
        </p:spPr>
        <p:txBody>
          <a:bodyPr>
            <a:normAutofit/>
          </a:bodyPr>
          <a:lstStyle/>
          <a:p>
            <a:pPr>
              <a:lnSpc>
                <a:spcPct val="120000"/>
              </a:lnSpc>
              <a:buClr>
                <a:schemeClr val="bg1"/>
              </a:buClr>
              <a:buFont typeface="Courier New"/>
              <a:buChar char="o"/>
            </a:pPr>
            <a:endParaRPr lang="en-US" sz="2000" dirty="0" smtClean="0"/>
          </a:p>
          <a:p>
            <a:pPr>
              <a:lnSpc>
                <a:spcPct val="120000"/>
              </a:lnSpc>
              <a:buClr>
                <a:schemeClr val="bg1"/>
              </a:buClr>
              <a:buFont typeface="Courier New"/>
              <a:buChar char="o"/>
            </a:pPr>
            <a:r>
              <a:rPr lang="en-US" sz="2000" dirty="0" smtClean="0"/>
              <a:t>Appears dazed or stunned</a:t>
            </a:r>
          </a:p>
          <a:p>
            <a:pPr>
              <a:lnSpc>
                <a:spcPct val="120000"/>
              </a:lnSpc>
              <a:buClr>
                <a:schemeClr val="bg1"/>
              </a:buClr>
              <a:buFont typeface="Courier New"/>
              <a:buChar char="o"/>
            </a:pPr>
            <a:r>
              <a:rPr lang="en-US" sz="2000" dirty="0" smtClean="0"/>
              <a:t>Is confused about events</a:t>
            </a:r>
          </a:p>
          <a:p>
            <a:pPr>
              <a:lnSpc>
                <a:spcPct val="120000"/>
              </a:lnSpc>
              <a:buClr>
                <a:schemeClr val="bg1"/>
              </a:buClr>
              <a:buFont typeface="Courier New"/>
              <a:buChar char="o"/>
            </a:pPr>
            <a:r>
              <a:rPr lang="en-US" sz="2000" dirty="0" smtClean="0"/>
              <a:t>Answers questions slowly</a:t>
            </a:r>
          </a:p>
          <a:p>
            <a:pPr>
              <a:lnSpc>
                <a:spcPct val="120000"/>
              </a:lnSpc>
              <a:buClr>
                <a:schemeClr val="bg1"/>
              </a:buClr>
              <a:buFont typeface="Courier New"/>
              <a:buChar char="o"/>
            </a:pPr>
            <a:r>
              <a:rPr lang="en-US" sz="2000" dirty="0" smtClean="0"/>
              <a:t>Repeats questions</a:t>
            </a:r>
          </a:p>
          <a:p>
            <a:pPr>
              <a:lnSpc>
                <a:spcPct val="120000"/>
              </a:lnSpc>
              <a:buClr>
                <a:schemeClr val="bg1"/>
              </a:buClr>
              <a:buFont typeface="Courier New"/>
              <a:buChar char="o"/>
            </a:pPr>
            <a:r>
              <a:rPr lang="en-US" sz="2000" dirty="0" smtClean="0"/>
              <a:t>Can’t recall events prior to and/or after the </a:t>
            </a:r>
          </a:p>
          <a:p>
            <a:pPr>
              <a:lnSpc>
                <a:spcPct val="120000"/>
              </a:lnSpc>
              <a:buClr>
                <a:schemeClr val="bg1"/>
              </a:buClr>
              <a:buNone/>
            </a:pPr>
            <a:r>
              <a:rPr lang="en-US" sz="2000" dirty="0"/>
              <a:t>	</a:t>
            </a:r>
            <a:r>
              <a:rPr lang="en-US" sz="2000" dirty="0" smtClean="0"/>
              <a:t>hit, bump, or fall</a:t>
            </a:r>
          </a:p>
          <a:p>
            <a:pPr>
              <a:lnSpc>
                <a:spcPct val="120000"/>
              </a:lnSpc>
              <a:buClr>
                <a:schemeClr val="bg1"/>
              </a:buClr>
              <a:buFont typeface="Courier New"/>
              <a:buChar char="o"/>
            </a:pPr>
            <a:r>
              <a:rPr lang="en-US" sz="2000" dirty="0" smtClean="0"/>
              <a:t>May or may not lose consciousness (briefly) </a:t>
            </a:r>
          </a:p>
          <a:p>
            <a:pPr>
              <a:lnSpc>
                <a:spcPct val="120000"/>
              </a:lnSpc>
              <a:buClr>
                <a:schemeClr val="bg1"/>
              </a:buClr>
              <a:buFont typeface="Courier New"/>
              <a:buChar char="o"/>
            </a:pPr>
            <a:r>
              <a:rPr lang="en-US" sz="2000" dirty="0" smtClean="0"/>
              <a:t>Shows behavior or personality changes</a:t>
            </a:r>
          </a:p>
          <a:p>
            <a:pPr>
              <a:lnSpc>
                <a:spcPct val="120000"/>
              </a:lnSpc>
              <a:buClr>
                <a:schemeClr val="bg1"/>
              </a:buClr>
              <a:buFont typeface="Courier New"/>
              <a:buChar char="o"/>
            </a:pPr>
            <a:r>
              <a:rPr lang="en-US" sz="2000" dirty="0" smtClean="0"/>
              <a:t>Forgets class schedule or assignments</a:t>
            </a:r>
          </a:p>
          <a:p>
            <a:pPr marL="342900" lvl="1">
              <a:buClr>
                <a:schemeClr val="accent1"/>
              </a:buClr>
              <a:buNone/>
            </a:pPr>
            <a:endParaRPr lang="en-US" altLang="en-US" sz="2000" dirty="0" smtClean="0"/>
          </a:p>
          <a:p>
            <a:pPr marL="342900" lvl="1">
              <a:buClr>
                <a:schemeClr val="accent1"/>
              </a:buClr>
              <a:buNone/>
            </a:pPr>
            <a:endParaRPr lang="en-US" altLang="en-US" sz="2000" dirty="0" smtClean="0">
              <a:solidFill>
                <a:srgbClr val="000000"/>
              </a:solidFill>
            </a:endParaRPr>
          </a:p>
          <a:p>
            <a:pPr>
              <a:buFont typeface="Arial" charset="0"/>
              <a:buChar char="•"/>
            </a:pPr>
            <a:endParaRPr lang="en-US" sz="2000" dirty="0" smtClean="0"/>
          </a:p>
          <a:p>
            <a:pPr>
              <a:buFont typeface="Arial" charset="0"/>
              <a:buChar char="•"/>
            </a:pPr>
            <a:endParaRPr lang="en-US" sz="2000" dirty="0"/>
          </a:p>
        </p:txBody>
      </p:sp>
      <p:sp>
        <p:nvSpPr>
          <p:cNvPr id="4" name="Title 1"/>
          <p:cNvSpPr txBox="1">
            <a:spLocks/>
          </p:cNvSpPr>
          <p:nvPr/>
        </p:nvSpPr>
        <p:spPr bwMode="auto">
          <a:xfrm>
            <a:off x="76200" y="228600"/>
            <a:ext cx="8991600" cy="1143000"/>
          </a:xfrm>
          <a:prstGeom prst="rect">
            <a:avLst/>
          </a:prstGeom>
        </p:spPr>
        <p:txBody>
          <a:bodyPr vert="horz" wrap="square" lIns="91440" tIns="45720" rIns="91440" bIns="45720" numCol="1" rtlCol="0" anchor="ctr" anchorCtr="0" compatLnSpc="1">
            <a:prstTxWarp prst="textNoShape">
              <a:avLst/>
            </a:prstTxWarp>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400" b="0" i="0" u="none" strike="noStrike" kern="1200" cap="none" spc="0" normalizeH="0" baseline="0" noProof="0" dirty="0" smtClean="0">
                <a:ln>
                  <a:noFill/>
                </a:ln>
                <a:solidFill>
                  <a:schemeClr val="bg1"/>
                </a:solidFill>
                <a:effectLst/>
                <a:uLnTx/>
                <a:uFillTx/>
                <a:latin typeface="Arial Rounded MT Bold"/>
                <a:ea typeface="+mj-ea"/>
                <a:cs typeface="+mj-cs"/>
              </a:rPr>
              <a:t>Effects of a Concussion: Signs</a:t>
            </a:r>
          </a:p>
        </p:txBody>
      </p:sp>
      <p:sp>
        <p:nvSpPr>
          <p:cNvPr id="9" name="TextBox 8"/>
          <p:cNvSpPr txBox="1"/>
          <p:nvPr/>
        </p:nvSpPr>
        <p:spPr>
          <a:xfrm>
            <a:off x="-228600" y="6043136"/>
            <a:ext cx="7086600" cy="738664"/>
          </a:xfrm>
          <a:prstGeom prst="rect">
            <a:avLst/>
          </a:prstGeom>
          <a:noFill/>
        </p:spPr>
        <p:txBody>
          <a:bodyPr wrap="square" rtlCol="0">
            <a:spAutoFit/>
          </a:bodyPr>
          <a:lstStyle/>
          <a:p>
            <a:pPr marL="342900" lvl="1">
              <a:buClr>
                <a:schemeClr val="accent1"/>
              </a:buClr>
              <a:buNone/>
            </a:pPr>
            <a:endParaRPr lang="en-US" altLang="en-US" sz="1400" dirty="0" smtClean="0">
              <a:solidFill>
                <a:srgbClr val="000000"/>
              </a:solidFill>
            </a:endParaRPr>
          </a:p>
          <a:p>
            <a:pPr marL="342900" lvl="1">
              <a:buClr>
                <a:schemeClr val="accent1"/>
              </a:buClr>
              <a:buNone/>
            </a:pPr>
            <a:r>
              <a:rPr lang="en-US" altLang="en-US" sz="1400" dirty="0" smtClean="0">
                <a:solidFill>
                  <a:srgbClr val="000000"/>
                </a:solidFill>
              </a:rPr>
              <a:t>Centers for Disease Control and Prevention. “Concussion”. </a:t>
            </a:r>
            <a:r>
              <a:rPr lang="en-US" altLang="en-US" sz="1400" dirty="0" smtClean="0">
                <a:solidFill>
                  <a:srgbClr val="000000"/>
                </a:solidFill>
                <a:hlinkClick r:id="rId5"/>
              </a:rPr>
              <a:t>http://www.cdc.gov/concussion/signs_symptoms.html</a:t>
            </a:r>
            <a:r>
              <a:rPr lang="en-US" altLang="en-US" sz="1400" dirty="0" smtClean="0">
                <a:solidFill>
                  <a:srgbClr val="000000"/>
                </a:solidFill>
              </a:rPr>
              <a:t> </a:t>
            </a:r>
            <a:endParaRPr lang="en-US" altLang="en-US" sz="1400" dirty="0">
              <a:solidFill>
                <a:srgbClr val="000000"/>
              </a:solidFill>
            </a:endParaRPr>
          </a:p>
        </p:txBody>
      </p:sp>
      <p:pic>
        <p:nvPicPr>
          <p:cNvPr id="11" name="Picture 10" descr="13738013674mqvs.jpg"/>
          <p:cNvPicPr>
            <a:picLocks noChangeAspect="1"/>
          </p:cNvPicPr>
          <p:nvPr/>
        </p:nvPicPr>
        <p:blipFill>
          <a:blip r:embed="rId6"/>
          <a:stretch>
            <a:fillRect/>
          </a:stretch>
        </p:blipFill>
        <p:spPr>
          <a:xfrm>
            <a:off x="5715000" y="1752600"/>
            <a:ext cx="3001363" cy="4495800"/>
          </a:xfrm>
          <a:prstGeom prst="rect">
            <a:avLst/>
          </a:prstGeom>
        </p:spPr>
      </p:pic>
    </p:spTree>
    <p:extLst>
      <p:ext uri="{BB962C8B-B14F-4D97-AF65-F5344CB8AC3E}">
        <p14:creationId xmlns:p14="http://schemas.microsoft.com/office/powerpoint/2010/main" val="22439024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jpg"/>
          <p:cNvPicPr>
            <a:picLocks noChangeAspect="1"/>
          </p:cNvPicPr>
          <p:nvPr/>
        </p:nvPicPr>
        <p:blipFill>
          <a:blip r:embed="rId2"/>
          <a:stretch>
            <a:fillRect/>
          </a:stretch>
        </p:blipFill>
        <p:spPr>
          <a:xfrm>
            <a:off x="0" y="228600"/>
            <a:ext cx="9144000" cy="1443789"/>
          </a:xfrm>
          <a:prstGeom prst="rect">
            <a:avLst/>
          </a:prstGeom>
        </p:spPr>
      </p:pic>
      <p:sp>
        <p:nvSpPr>
          <p:cNvPr id="2" name="Title 1"/>
          <p:cNvSpPr>
            <a:spLocks noGrp="1"/>
          </p:cNvSpPr>
          <p:nvPr>
            <p:ph type="title"/>
          </p:nvPr>
        </p:nvSpPr>
        <p:spPr>
          <a:xfrm>
            <a:off x="228600" y="378994"/>
            <a:ext cx="8229600" cy="1143000"/>
          </a:xfrm>
        </p:spPr>
        <p:txBody>
          <a:bodyPr>
            <a:normAutofit/>
          </a:bodyPr>
          <a:lstStyle/>
          <a:p>
            <a:r>
              <a:rPr lang="en-US" dirty="0" smtClean="0">
                <a:solidFill>
                  <a:schemeClr val="bg1"/>
                </a:solidFill>
                <a:latin typeface="Arial Rounded MT Bold" panose="020F0704030504030204" pitchFamily="34" charset="0"/>
              </a:rPr>
              <a:t>Danger Signs</a:t>
            </a:r>
            <a:endParaRPr lang="en-US" dirty="0">
              <a:solidFill>
                <a:schemeClr val="bg1"/>
              </a:solidFill>
              <a:latin typeface="Arial Rounded MT Bold" panose="020F0704030504030204" pitchFamily="34" charset="0"/>
            </a:endParaRPr>
          </a:p>
        </p:txBody>
      </p:sp>
      <p:pic>
        <p:nvPicPr>
          <p:cNvPr id="5" name="Picture 4" descr="bottom red.jpg"/>
          <p:cNvPicPr>
            <a:picLocks noChangeAspect="1"/>
          </p:cNvPicPr>
          <p:nvPr/>
        </p:nvPicPr>
        <p:blipFill>
          <a:blip r:embed="rId3"/>
          <a:stretch>
            <a:fillRect/>
          </a:stretch>
        </p:blipFill>
        <p:spPr>
          <a:xfrm>
            <a:off x="816005" y="1693531"/>
            <a:ext cx="2590800" cy="4707269"/>
          </a:xfrm>
          <a:prstGeom prst="rect">
            <a:avLst/>
          </a:prstGeom>
        </p:spPr>
      </p:pic>
      <p:sp>
        <p:nvSpPr>
          <p:cNvPr id="6" name="TextBox 5"/>
          <p:cNvSpPr txBox="1"/>
          <p:nvPr/>
        </p:nvSpPr>
        <p:spPr>
          <a:xfrm>
            <a:off x="946581" y="2252338"/>
            <a:ext cx="2362200" cy="3108543"/>
          </a:xfrm>
          <a:prstGeom prst="rect">
            <a:avLst/>
          </a:prstGeom>
          <a:noFill/>
        </p:spPr>
        <p:txBody>
          <a:bodyPr wrap="square" rtlCol="0">
            <a:spAutoFit/>
          </a:bodyPr>
          <a:lstStyle/>
          <a:p>
            <a:pPr algn="ctr"/>
            <a:r>
              <a:rPr lang="en-US" sz="2800" dirty="0" smtClean="0"/>
              <a:t>The student should be seen in an </a:t>
            </a:r>
            <a:r>
              <a:rPr lang="en-US" sz="2800" dirty="0" smtClean="0">
                <a:solidFill>
                  <a:schemeClr val="bg1"/>
                </a:solidFill>
              </a:rPr>
              <a:t>emergency department right away </a:t>
            </a:r>
          </a:p>
          <a:p>
            <a:pPr algn="ctr"/>
            <a:r>
              <a:rPr lang="en-US" sz="2800" dirty="0"/>
              <a:t>i</a:t>
            </a:r>
            <a:r>
              <a:rPr lang="en-US" sz="2800" dirty="0" smtClean="0"/>
              <a:t>f s/he has:</a:t>
            </a:r>
            <a:endParaRPr lang="en-US" sz="2800" dirty="0"/>
          </a:p>
        </p:txBody>
      </p:sp>
      <p:sp>
        <p:nvSpPr>
          <p:cNvPr id="43" name="TextBox 42"/>
          <p:cNvSpPr txBox="1"/>
          <p:nvPr/>
        </p:nvSpPr>
        <p:spPr>
          <a:xfrm>
            <a:off x="3423081" y="1752600"/>
            <a:ext cx="5949519" cy="5093702"/>
          </a:xfrm>
          <a:prstGeom prst="rect">
            <a:avLst/>
          </a:prstGeom>
          <a:noFill/>
        </p:spPr>
        <p:txBody>
          <a:bodyPr wrap="square" rtlCol="0">
            <a:spAutoFit/>
          </a:bodyPr>
          <a:lstStyle/>
          <a:p>
            <a:pPr lvl="1">
              <a:spcBef>
                <a:spcPts val="600"/>
              </a:spcBef>
              <a:spcAft>
                <a:spcPts val="600"/>
              </a:spcAft>
            </a:pPr>
            <a:r>
              <a:rPr lang="en-US" dirty="0"/>
              <a:t>One pupil larger than the </a:t>
            </a:r>
            <a:r>
              <a:rPr lang="en-US" dirty="0" smtClean="0"/>
              <a:t>other</a:t>
            </a:r>
            <a:endParaRPr lang="en-US" dirty="0"/>
          </a:p>
          <a:p>
            <a:pPr lvl="1">
              <a:spcBef>
                <a:spcPts val="600"/>
              </a:spcBef>
              <a:spcAft>
                <a:spcPts val="600"/>
              </a:spcAft>
            </a:pPr>
            <a:r>
              <a:rPr lang="en-US" dirty="0"/>
              <a:t>Drowsiness and cannot be awakened</a:t>
            </a:r>
          </a:p>
          <a:p>
            <a:pPr lvl="1">
              <a:spcBef>
                <a:spcPts val="600"/>
              </a:spcBef>
              <a:spcAft>
                <a:spcPts val="600"/>
              </a:spcAft>
            </a:pPr>
            <a:r>
              <a:rPr lang="en-US" dirty="0"/>
              <a:t>A headache that gets </a:t>
            </a:r>
            <a:r>
              <a:rPr lang="en-US" dirty="0" smtClean="0"/>
              <a:t>rapidly worse </a:t>
            </a:r>
            <a:endParaRPr lang="en-US" dirty="0"/>
          </a:p>
          <a:p>
            <a:pPr lvl="1">
              <a:spcBef>
                <a:spcPts val="600"/>
              </a:spcBef>
              <a:spcAft>
                <a:spcPts val="600"/>
              </a:spcAft>
            </a:pPr>
            <a:r>
              <a:rPr lang="en-US" dirty="0"/>
              <a:t>Weakness, numbness, or decreased coordination</a:t>
            </a:r>
          </a:p>
          <a:p>
            <a:pPr lvl="1">
              <a:spcBef>
                <a:spcPts val="600"/>
              </a:spcBef>
              <a:spcAft>
                <a:spcPts val="600"/>
              </a:spcAft>
            </a:pPr>
            <a:r>
              <a:rPr lang="en-US" dirty="0"/>
              <a:t>Repeated vomiting or nausea</a:t>
            </a:r>
          </a:p>
          <a:p>
            <a:pPr lvl="1">
              <a:spcBef>
                <a:spcPts val="600"/>
              </a:spcBef>
              <a:spcAft>
                <a:spcPts val="600"/>
              </a:spcAft>
            </a:pPr>
            <a:r>
              <a:rPr lang="en-US" dirty="0"/>
              <a:t>Slurred speech</a:t>
            </a:r>
          </a:p>
          <a:p>
            <a:pPr lvl="1">
              <a:spcBef>
                <a:spcPts val="600"/>
              </a:spcBef>
              <a:spcAft>
                <a:spcPts val="600"/>
              </a:spcAft>
            </a:pPr>
            <a:r>
              <a:rPr lang="en-US" dirty="0"/>
              <a:t>Convulsions or seizures</a:t>
            </a:r>
          </a:p>
          <a:p>
            <a:pPr lvl="1">
              <a:spcBef>
                <a:spcPts val="600"/>
              </a:spcBef>
              <a:spcAft>
                <a:spcPts val="600"/>
              </a:spcAft>
            </a:pPr>
            <a:r>
              <a:rPr lang="en-US" dirty="0"/>
              <a:t>Difficulty recognizing people or places</a:t>
            </a:r>
          </a:p>
          <a:p>
            <a:pPr lvl="1">
              <a:spcBef>
                <a:spcPts val="600"/>
              </a:spcBef>
              <a:spcAft>
                <a:spcPts val="600"/>
              </a:spcAft>
            </a:pPr>
            <a:r>
              <a:rPr lang="en-US" dirty="0"/>
              <a:t>Increasing confusion, restlessness, or agitation</a:t>
            </a:r>
          </a:p>
          <a:p>
            <a:pPr lvl="1">
              <a:spcBef>
                <a:spcPts val="600"/>
              </a:spcBef>
              <a:spcAft>
                <a:spcPts val="600"/>
              </a:spcAft>
            </a:pPr>
            <a:r>
              <a:rPr lang="en-US" dirty="0"/>
              <a:t>Unusual behavior</a:t>
            </a:r>
          </a:p>
          <a:p>
            <a:pPr lvl="1">
              <a:spcBef>
                <a:spcPts val="600"/>
              </a:spcBef>
              <a:spcAft>
                <a:spcPts val="600"/>
              </a:spcAft>
            </a:pPr>
            <a:r>
              <a:rPr lang="en-US" dirty="0"/>
              <a:t>Loss of consciousness (even briefly)</a:t>
            </a:r>
          </a:p>
          <a:p>
            <a:pPr marL="114300" indent="0">
              <a:buNone/>
            </a:pPr>
            <a:endParaRPr lang="en-US" altLang="en-US" sz="1100" dirty="0" smtClean="0"/>
          </a:p>
          <a:p>
            <a:pPr marL="114300" indent="0">
              <a:buNone/>
            </a:pPr>
            <a:r>
              <a:rPr lang="en-US" altLang="en-US" sz="1100" dirty="0"/>
              <a:t>	</a:t>
            </a:r>
            <a:r>
              <a:rPr lang="en-US" altLang="en-US" sz="1100" dirty="0" smtClean="0"/>
              <a:t>	</a:t>
            </a:r>
            <a:endParaRPr lang="en-US" altLang="en-US" sz="1100" dirty="0"/>
          </a:p>
        </p:txBody>
      </p:sp>
      <p:sp>
        <p:nvSpPr>
          <p:cNvPr id="44" name="TextBox 43"/>
          <p:cNvSpPr txBox="1"/>
          <p:nvPr/>
        </p:nvSpPr>
        <p:spPr>
          <a:xfrm>
            <a:off x="110279" y="6400799"/>
            <a:ext cx="5723042" cy="430887"/>
          </a:xfrm>
          <a:prstGeom prst="rect">
            <a:avLst/>
          </a:prstGeom>
          <a:noFill/>
        </p:spPr>
        <p:txBody>
          <a:bodyPr wrap="none" rtlCol="0">
            <a:spAutoFit/>
          </a:bodyPr>
          <a:lstStyle/>
          <a:p>
            <a:pPr marL="114300" indent="0">
              <a:buNone/>
            </a:pPr>
            <a:r>
              <a:rPr lang="en-US" altLang="en-US" sz="1100" dirty="0"/>
              <a:t>Centers for Disease Control and Prevention.  Heads Up to Schools: </a:t>
            </a:r>
            <a:endParaRPr lang="en-US" altLang="en-US" sz="1100" dirty="0" smtClean="0"/>
          </a:p>
          <a:p>
            <a:pPr marL="114300" indent="0">
              <a:buNone/>
            </a:pPr>
            <a:r>
              <a:rPr lang="en-US" altLang="en-US" sz="1100" dirty="0" smtClean="0"/>
              <a:t>Know </a:t>
            </a:r>
            <a:r>
              <a:rPr lang="en-US" altLang="en-US" sz="1100" dirty="0"/>
              <a:t>Your Concussion ABCs. Retrieved from http://www.cdc.gov/headsup/schools/index.html</a:t>
            </a:r>
          </a:p>
        </p:txBody>
      </p:sp>
      <p:sp>
        <p:nvSpPr>
          <p:cNvPr id="45" name="Rectangle 44"/>
          <p:cNvSpPr/>
          <p:nvPr/>
        </p:nvSpPr>
        <p:spPr>
          <a:xfrm rot="5400000">
            <a:off x="3260415" y="1651934"/>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46" name="Rectangle 45"/>
          <p:cNvSpPr/>
          <p:nvPr/>
        </p:nvSpPr>
        <p:spPr>
          <a:xfrm rot="5400000">
            <a:off x="3278178" y="206218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47" name="Rectangle 46"/>
          <p:cNvSpPr/>
          <p:nvPr/>
        </p:nvSpPr>
        <p:spPr>
          <a:xfrm rot="5400000">
            <a:off x="3270511" y="244318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48" name="Rectangle 47"/>
          <p:cNvSpPr/>
          <p:nvPr/>
        </p:nvSpPr>
        <p:spPr>
          <a:xfrm rot="5400000">
            <a:off x="3270511" y="290038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49" name="Rectangle 48"/>
          <p:cNvSpPr/>
          <p:nvPr/>
        </p:nvSpPr>
        <p:spPr>
          <a:xfrm rot="5400000">
            <a:off x="3292598" y="3332345"/>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50" name="Rectangle 49"/>
          <p:cNvSpPr/>
          <p:nvPr/>
        </p:nvSpPr>
        <p:spPr>
          <a:xfrm rot="5400000">
            <a:off x="3292597" y="373858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51" name="Rectangle 50"/>
          <p:cNvSpPr/>
          <p:nvPr/>
        </p:nvSpPr>
        <p:spPr>
          <a:xfrm rot="5400000">
            <a:off x="3292598" y="4170545"/>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52" name="Rectangle 51"/>
          <p:cNvSpPr/>
          <p:nvPr/>
        </p:nvSpPr>
        <p:spPr>
          <a:xfrm rot="5400000">
            <a:off x="3292598" y="457678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53" name="Rectangle 52"/>
          <p:cNvSpPr/>
          <p:nvPr/>
        </p:nvSpPr>
        <p:spPr>
          <a:xfrm rot="5400000">
            <a:off x="3292598" y="501014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54" name="Rectangle 53"/>
          <p:cNvSpPr/>
          <p:nvPr/>
        </p:nvSpPr>
        <p:spPr>
          <a:xfrm rot="5400000">
            <a:off x="3292596" y="5491187"/>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
        <p:nvSpPr>
          <p:cNvPr id="55" name="Rectangle 54"/>
          <p:cNvSpPr/>
          <p:nvPr/>
        </p:nvSpPr>
        <p:spPr>
          <a:xfrm rot="5400000">
            <a:off x="3292598" y="5923145"/>
            <a:ext cx="660557" cy="707886"/>
          </a:xfrm>
          <a:prstGeom prst="rect">
            <a:avLst/>
          </a:prstGeom>
        </p:spPr>
        <p:txBody>
          <a:bodyPr wrap="none">
            <a:spAutoFit/>
          </a:bodyPr>
          <a:lstStyle/>
          <a:p>
            <a:r>
              <a:rPr lang="en-US" sz="4000" b="1" dirty="0" smtClean="0">
                <a:solidFill>
                  <a:schemeClr val="bg1">
                    <a:lumMod val="75000"/>
                  </a:schemeClr>
                </a:solidFill>
                <a:latin typeface="Lucida Grande"/>
                <a:ea typeface="Lucida Grande"/>
                <a:cs typeface="Lucida Grande"/>
              </a:rPr>
              <a:t>⌃</a:t>
            </a:r>
            <a:endParaRPr lang="en-US" sz="4000" dirty="0">
              <a:solidFill>
                <a:schemeClr val="bg1">
                  <a:lumMod val="75000"/>
                </a:schemeClr>
              </a:solidFill>
            </a:endParaRPr>
          </a:p>
        </p:txBody>
      </p:sp>
    </p:spTree>
    <p:extLst>
      <p:ext uri="{BB962C8B-B14F-4D97-AF65-F5344CB8AC3E}">
        <p14:creationId xmlns:p14="http://schemas.microsoft.com/office/powerpoint/2010/main" val="39047285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10015</TotalTime>
  <Words>4067</Words>
  <Application>Microsoft Macintosh PowerPoint</Application>
  <PresentationFormat>On-screen Show (4:3)</PresentationFormat>
  <Paragraphs>691</Paragraphs>
  <Slides>49</Slides>
  <Notes>10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Managing Concussions  in Schools:  Return to Learn!</vt:lpstr>
      <vt:lpstr>Introduction</vt:lpstr>
      <vt:lpstr>Objectives of the Training</vt:lpstr>
      <vt:lpstr>Concussion Effects</vt:lpstr>
      <vt:lpstr>CONCUSSION=MTBI MILD TRAUMATIC BRAIN INJURY</vt:lpstr>
      <vt:lpstr>PowerPoint Presentation</vt:lpstr>
      <vt:lpstr>PowerPoint Presentation</vt:lpstr>
      <vt:lpstr>PowerPoint Presentation</vt:lpstr>
      <vt:lpstr>Danger Signs</vt:lpstr>
      <vt:lpstr>Effects of a Concussion: Symptoms</vt:lpstr>
      <vt:lpstr>Effects of a Concussion: In School</vt:lpstr>
      <vt:lpstr>Recovery from Concussion:  How Long Does it Take?</vt:lpstr>
      <vt:lpstr>PowerPoint Presentation</vt:lpstr>
      <vt:lpstr>PowerPoint Presentation</vt:lpstr>
      <vt:lpstr>Concussion Team Model</vt:lpstr>
      <vt:lpstr>School-based Concussion Team</vt:lpstr>
      <vt:lpstr>School-based Concussion Team</vt:lpstr>
      <vt:lpstr>Roles and Responsibilities: Family</vt:lpstr>
      <vt:lpstr>Roles and Responsibilities: Academic Team Members</vt:lpstr>
      <vt:lpstr>Roles and Responsibilities:  Medical Team Members</vt:lpstr>
      <vt:lpstr>Roles and Responsibilities:  Athletic Team Members</vt:lpstr>
      <vt:lpstr>Concussion Team Leader</vt:lpstr>
      <vt:lpstr>Concussion  Team Process</vt:lpstr>
      <vt:lpstr>Concussion Team Process</vt:lpstr>
      <vt:lpstr>PowerPoint Presentation</vt:lpstr>
      <vt:lpstr>PowerPoint Presentation</vt:lpstr>
      <vt:lpstr>PowerPoint Presentation</vt:lpstr>
      <vt:lpstr>PowerPoint Presentation</vt:lpstr>
      <vt:lpstr>PowerPoint Presentation</vt:lpstr>
      <vt:lpstr>A Note on Student Privacy</vt:lpstr>
      <vt:lpstr>PowerPoint Presentation</vt:lpstr>
      <vt:lpstr>Return to School</vt:lpstr>
      <vt:lpstr>Return to School Progression</vt:lpstr>
      <vt:lpstr>Cognitive Rest</vt:lpstr>
      <vt:lpstr>Physical Rest</vt:lpstr>
      <vt:lpstr>Return to Academics Progression (SEE HANDOUT FOR DESCRIPTIONS)</vt:lpstr>
      <vt:lpstr>Decision-Making Chart</vt:lpstr>
      <vt:lpstr>Academic Adjustments Following Concussion</vt:lpstr>
      <vt:lpstr>PowerPoint Presentation</vt:lpstr>
      <vt:lpstr>PowerPoint Presentation</vt:lpstr>
      <vt:lpstr>PowerPoint Presentation</vt:lpstr>
      <vt:lpstr>PowerPoint Presentation</vt:lpstr>
      <vt:lpstr>When Symptoms Do Not Resolve</vt:lpstr>
      <vt:lpstr>Progress Monitoring</vt:lpstr>
      <vt:lpstr>After Return to School,  Follow Return to Play Guidelines </vt:lpstr>
      <vt:lpstr>Return to Play</vt:lpstr>
      <vt:lpstr>What Do I Do Now?</vt:lpstr>
      <vt:lpstr>REFERENCES</vt:lpstr>
      <vt:lpstr>Questions? </vt:lpstr>
    </vt:vector>
  </TitlesOfParts>
  <Company>University of Dayton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Davies</dc:creator>
  <cp:lastModifiedBy>Mike Lyman</cp:lastModifiedBy>
  <cp:revision>141</cp:revision>
  <dcterms:created xsi:type="dcterms:W3CDTF">2016-09-14T17:37:22Z</dcterms:created>
  <dcterms:modified xsi:type="dcterms:W3CDTF">2016-09-28T01:46:14Z</dcterms:modified>
</cp:coreProperties>
</file>